
<file path=[Content_Types].xml><?xml version="1.0" encoding="utf-8"?>
<Types xmlns="http://schemas.openxmlformats.org/package/2006/content-types">
  <Default Extension="glb" ContentType="model/gltf.binary"/>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omments/modernComment_104_E6064B03.xml" ContentType="application/vnd.ms-powerpoint.comment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 id="2147483807" r:id="rId5"/>
  </p:sldMasterIdLst>
  <p:notesMasterIdLst>
    <p:notesMasterId r:id="rId15"/>
  </p:notesMasterIdLst>
  <p:sldIdLst>
    <p:sldId id="257" r:id="rId6"/>
    <p:sldId id="258" r:id="rId7"/>
    <p:sldId id="259" r:id="rId8"/>
    <p:sldId id="260" r:id="rId9"/>
    <p:sldId id="261" r:id="rId10"/>
    <p:sldId id="262"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B511C34F-0301-E94C-A8C9-94A5E2704CB0}" name="matteo cappellini" initials="mc" userId="c01572bbf2af609b" providerId="Windows Live"/>
  <p188:author id="{28EA04C9-2EA7-EE20-EF6D-8217266331FF}" name="Utente guest" initials="Ug" userId="S::urn:spo:anon#c79a9d78f2aa6524a8f241bad61e376a7de895301856e6a458922542f6e3ced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B38EB21-492A-4603-B4C9-A096F9A861C7}" v="1" dt="2023-06-28T11:19:21.5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969" autoAdjust="0"/>
  </p:normalViewPr>
  <p:slideViewPr>
    <p:cSldViewPr snapToGrid="0">
      <p:cViewPr varScale="1">
        <p:scale>
          <a:sx n="69" d="100"/>
          <a:sy n="69" d="100"/>
        </p:scale>
        <p:origin x="780" y="6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notesMaster" Target="notesMasters/notesMaster1.xml"/><Relationship Id="rId10" Type="http://schemas.openxmlformats.org/officeDocument/2006/relationships/slide" Target="slides/slide5.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eo Cappellini" userId="S::s4822622@studenti.unige.it::e6a9ed8d-4d88-4025-8c19-4a5a02c2897a" providerId="AD" clId="Web-{5B38EB21-492A-4603-B4C9-A096F9A861C7}"/>
    <pc:docChg chg="">
      <pc:chgData name="Matteo Cappellini" userId="S::s4822622@studenti.unige.it::e6a9ed8d-4d88-4025-8c19-4a5a02c2897a" providerId="AD" clId="Web-{5B38EB21-492A-4603-B4C9-A096F9A861C7}" dt="2023-06-28T11:19:21.531" v="0"/>
      <pc:docMkLst>
        <pc:docMk/>
      </pc:docMkLst>
      <pc:sldChg chg="delCm">
        <pc:chgData name="Matteo Cappellini" userId="S::s4822622@studenti.unige.it::e6a9ed8d-4d88-4025-8c19-4a5a02c2897a" providerId="AD" clId="Web-{5B38EB21-492A-4603-B4C9-A096F9A861C7}" dt="2023-06-28T11:19:21.531" v="0"/>
        <pc:sldMkLst>
          <pc:docMk/>
          <pc:sldMk cId="880797936" sldId="262"/>
        </pc:sldMkLst>
        <pc:extLst>
          <p:ext xmlns:p="http://schemas.openxmlformats.org/presentationml/2006/main" uri="{D6D511B9-2390-475A-947B-AFAB55BFBCF1}">
            <pc226:cmChg xmlns:pc226="http://schemas.microsoft.com/office/powerpoint/2022/06/main/command" chg="del">
              <pc226:chgData name="Matteo Cappellini" userId="S::s4822622@studenti.unige.it::e6a9ed8d-4d88-4025-8c19-4a5a02c2897a" providerId="AD" clId="Web-{5B38EB21-492A-4603-B4C9-A096F9A861C7}" dt="2023-06-28T11:19:21.531" v="0"/>
              <pc2:cmMkLst xmlns:pc2="http://schemas.microsoft.com/office/powerpoint/2019/9/main/command">
                <pc:docMk/>
                <pc:sldMk cId="880797936" sldId="262"/>
                <pc2:cmMk id="{14885D82-497A-4197-A6DE-D5F636BBF2B2}"/>
              </pc2:cmMkLst>
            </pc226:cmChg>
          </p:ext>
        </pc:extLst>
      </pc:sldChg>
    </pc:docChg>
  </pc:docChgLst>
</pc:chgInfo>
</file>

<file path=ppt/comments/modernComment_104_E6064B03.xml><?xml version="1.0" encoding="utf-8"?>
<p188:cmLst xmlns:a="http://schemas.openxmlformats.org/drawingml/2006/main" xmlns:r="http://schemas.openxmlformats.org/officeDocument/2006/relationships" xmlns:p188="http://schemas.microsoft.com/office/powerpoint/2018/8/main">
  <p188:cm id="{C9DCB771-1527-4123-B296-84B3BC72AAF1}" authorId="{28EA04C9-2EA7-EE20-EF6D-8217266331FF}" status="resolved" created="2023-06-24T14:17:23.455" complete="100000">
    <pc:sldMkLst xmlns:pc="http://schemas.microsoft.com/office/powerpoint/2013/main/command">
      <pc:docMk/>
      <pc:sldMk cId="3859172099" sldId="260"/>
    </pc:sldMkLst>
    <p188:txBody>
      <a:bodyPr/>
      <a:lstStyle/>
      <a:p>
        <a:r>
          <a:rPr lang="en-US"/>
          <a:t>expand on helical sweep</a:t>
        </a:r>
      </a:p>
    </p188:txBody>
  </p188:cm>
</p188:cmLst>
</file>

<file path=ppt/media/image1.jpeg>
</file>

<file path=ppt/media/image10.png>
</file>

<file path=ppt/media/image11.png>
</file>

<file path=ppt/media/image12.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odel3d1.glb>
</file>

<file path=ppt/media/model3d2.glb>
</file>

<file path=ppt/media/model3d3.glb>
</file>

<file path=ppt/media/model3d4.glb>
</file>

<file path=ppt/media/model3d5.glb>
</file>

<file path=ppt/media/model3d6.glb>
</file>

<file path=ppt/media/model3d7.glb>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86DF41-8C5B-48E1-8541-8E5582B2B7D3}" type="datetimeFigureOut">
              <a:t>28/06/2023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D9B5AF-CE55-4E51-BD0F-52A5D58EEAD7}" type="slidenum">
              <a:t>‹N›</a:t>
            </a:fld>
            <a:endParaRPr lang="en-US"/>
          </a:p>
        </p:txBody>
      </p:sp>
    </p:spTree>
    <p:extLst>
      <p:ext uri="{BB962C8B-B14F-4D97-AF65-F5344CB8AC3E}">
        <p14:creationId xmlns:p14="http://schemas.microsoft.com/office/powerpoint/2010/main" val="30528508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a:t>Hello </a:t>
            </a:r>
            <a:r>
              <a:rPr lang="it-IT" dirty="0" err="1"/>
              <a:t>we</a:t>
            </a:r>
            <a:r>
              <a:rPr lang="it-IT" dirty="0"/>
              <a:t> are group4 </a:t>
            </a:r>
            <a:r>
              <a:rPr lang="it-IT" dirty="0" err="1"/>
              <a:t>etc</a:t>
            </a:r>
            <a:endParaRPr lang="it-IT" dirty="0"/>
          </a:p>
        </p:txBody>
      </p:sp>
      <p:sp>
        <p:nvSpPr>
          <p:cNvPr id="4" name="Segnaposto numero diapositiva 3"/>
          <p:cNvSpPr>
            <a:spLocks noGrp="1"/>
          </p:cNvSpPr>
          <p:nvPr>
            <p:ph type="sldNum" sz="quarter" idx="5"/>
          </p:nvPr>
        </p:nvSpPr>
        <p:spPr/>
        <p:txBody>
          <a:bodyPr/>
          <a:lstStyle/>
          <a:p>
            <a:fld id="{33D9B5AF-CE55-4E51-BD0F-52A5D58EEAD7}" type="slidenum">
              <a:rPr lang="it-IT" smtClean="0"/>
              <a:t>1</a:t>
            </a:fld>
            <a:endParaRPr lang="it-IT"/>
          </a:p>
        </p:txBody>
      </p:sp>
    </p:spTree>
    <p:extLst>
      <p:ext uri="{BB962C8B-B14F-4D97-AF65-F5344CB8AC3E}">
        <p14:creationId xmlns:p14="http://schemas.microsoft.com/office/powerpoint/2010/main" val="20165497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p>
          <a:p>
            <a:r>
              <a:rPr lang="en-GB" dirty="0"/>
              <a:t>To design the part26 we first used the swept blend feature to design the general shape of the object and shell to empty the bottom face of the piece that was then completed by modelling all the needed extrusions </a:t>
            </a:r>
          </a:p>
        </p:txBody>
      </p:sp>
      <p:sp>
        <p:nvSpPr>
          <p:cNvPr id="4" name="Slide Number Placeholder 3"/>
          <p:cNvSpPr>
            <a:spLocks noGrp="1"/>
          </p:cNvSpPr>
          <p:nvPr>
            <p:ph type="sldNum" sz="quarter" idx="5"/>
          </p:nvPr>
        </p:nvSpPr>
        <p:spPr/>
        <p:txBody>
          <a:bodyPr/>
          <a:lstStyle/>
          <a:p>
            <a:fld id="{651E7A97-3B7B-4826-A9BD-5BC5671DF6CC}" type="slidenum">
              <a:rPr lang="en-GB" smtClean="0"/>
              <a:t>2</a:t>
            </a:fld>
            <a:endParaRPr lang="en-GB"/>
          </a:p>
        </p:txBody>
      </p:sp>
    </p:spTree>
    <p:extLst>
      <p:ext uri="{BB962C8B-B14F-4D97-AF65-F5344CB8AC3E}">
        <p14:creationId xmlns:p14="http://schemas.microsoft.com/office/powerpoint/2010/main" val="25904187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p>
          <a:p>
            <a:r>
              <a:rPr lang="en-GB" dirty="0"/>
              <a:t>The design of part 27 was instead a little trickier, in fact we had to (do?) a lot of sketches to represent this piece’s curvature at the best of our capacity (check grammar), than we divided it in two parts via a plane just so that we could split the two body, get the correct rounding via the draft feature and then put the two bodies back together. Than we completed this part by following the same steps seen for part26</a:t>
            </a:r>
          </a:p>
        </p:txBody>
      </p:sp>
      <p:sp>
        <p:nvSpPr>
          <p:cNvPr id="4" name="Slide Number Placeholder 3"/>
          <p:cNvSpPr>
            <a:spLocks noGrp="1"/>
          </p:cNvSpPr>
          <p:nvPr>
            <p:ph type="sldNum" sz="quarter" idx="5"/>
          </p:nvPr>
        </p:nvSpPr>
        <p:spPr/>
        <p:txBody>
          <a:bodyPr/>
          <a:lstStyle/>
          <a:p>
            <a:fld id="{651E7A97-3B7B-4826-A9BD-5BC5671DF6CC}" type="slidenum">
              <a:rPr lang="en-GB" smtClean="0"/>
              <a:t>3</a:t>
            </a:fld>
            <a:endParaRPr lang="en-GB"/>
          </a:p>
        </p:txBody>
      </p:sp>
    </p:spTree>
    <p:extLst>
      <p:ext uri="{BB962C8B-B14F-4D97-AF65-F5344CB8AC3E}">
        <p14:creationId xmlns:p14="http://schemas.microsoft.com/office/powerpoint/2010/main" val="22348809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374151"/>
                </a:solidFill>
                <a:effectLst/>
                <a:latin typeface="Söhne"/>
              </a:rPr>
              <a:t>D</a:t>
            </a:r>
          </a:p>
          <a:p>
            <a:pPr algn="l"/>
            <a:r>
              <a:rPr lang="en-US" b="0" i="0" dirty="0">
                <a:solidFill>
                  <a:srgbClr val="374151"/>
                </a:solidFill>
                <a:effectLst/>
                <a:latin typeface="Söhne"/>
              </a:rPr>
              <a:t>Here is the motor part. We started by using the extrude feature to create the structure, following the same approach as previous models. To simplify the modeling process, we used the mirror feature. Once the basic structure was in place, we proceeded to round the edges slightly to match the curved design of the actual model.</a:t>
            </a:r>
          </a:p>
          <a:p>
            <a:pPr algn="l"/>
            <a:r>
              <a:rPr lang="en-US" b="0" i="0" dirty="0">
                <a:solidFill>
                  <a:srgbClr val="374151"/>
                </a:solidFill>
                <a:effectLst/>
                <a:latin typeface="Söhne"/>
              </a:rPr>
              <a:t>Additionally, there is another component to consider: the worm shaft. To construct this part, we relied on the cylindrical axis as a reference point. Firstly, we created a line to serve as the helix profile, defining its axis of revolution. Finally, we formed the shape of the helix by creating another sketch.</a:t>
            </a:r>
          </a:p>
        </p:txBody>
      </p:sp>
      <p:sp>
        <p:nvSpPr>
          <p:cNvPr id="4" name="Slide Number Placeholder 3"/>
          <p:cNvSpPr>
            <a:spLocks noGrp="1"/>
          </p:cNvSpPr>
          <p:nvPr>
            <p:ph type="sldNum" sz="quarter" idx="5"/>
          </p:nvPr>
        </p:nvSpPr>
        <p:spPr/>
        <p:txBody>
          <a:bodyPr/>
          <a:lstStyle/>
          <a:p>
            <a:fld id="{651E7A97-3B7B-4826-A9BD-5BC5671DF6CC}" type="slidenum">
              <a:rPr lang="en-GB" smtClean="0"/>
              <a:t>4</a:t>
            </a:fld>
            <a:endParaRPr lang="en-GB"/>
          </a:p>
        </p:txBody>
      </p:sp>
    </p:spTree>
    <p:extLst>
      <p:ext uri="{BB962C8B-B14F-4D97-AF65-F5344CB8AC3E}">
        <p14:creationId xmlns:p14="http://schemas.microsoft.com/office/powerpoint/2010/main" val="188576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D</a:t>
            </a:r>
          </a:p>
          <a:p>
            <a:r>
              <a:rPr lang="en-US" b="0" i="0" dirty="0">
                <a:solidFill>
                  <a:srgbClr val="374151"/>
                </a:solidFill>
                <a:effectLst/>
                <a:latin typeface="Söhne"/>
              </a:rPr>
              <a:t>Here we have the full assembly of our scorpion robot. You can see part26, … In order to assemble the robot we followed the manual step-by-step starting with the bottom frame, the internal mechanisms and then the legs, claws and the tail. It’s worth mentioning that we utilized subassemblies in order to make the assembly process more efficient.</a:t>
            </a:r>
            <a:endParaRPr lang="en-GB" dirty="0"/>
          </a:p>
        </p:txBody>
      </p:sp>
      <p:sp>
        <p:nvSpPr>
          <p:cNvPr id="4" name="Slide Number Placeholder 3"/>
          <p:cNvSpPr>
            <a:spLocks noGrp="1"/>
          </p:cNvSpPr>
          <p:nvPr>
            <p:ph type="sldNum" sz="quarter" idx="5"/>
          </p:nvPr>
        </p:nvSpPr>
        <p:spPr/>
        <p:txBody>
          <a:bodyPr/>
          <a:lstStyle/>
          <a:p>
            <a:fld id="{651E7A97-3B7B-4826-A9BD-5BC5671DF6CC}" type="slidenum">
              <a:rPr lang="en-GB" smtClean="0"/>
              <a:t>5</a:t>
            </a:fld>
            <a:endParaRPr lang="en-GB"/>
          </a:p>
        </p:txBody>
      </p:sp>
    </p:spTree>
    <p:extLst>
      <p:ext uri="{BB962C8B-B14F-4D97-AF65-F5344CB8AC3E}">
        <p14:creationId xmlns:p14="http://schemas.microsoft.com/office/powerpoint/2010/main" val="305572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C</a:t>
            </a:r>
          </a:p>
          <a:p>
            <a:r>
              <a:rPr lang="en-GB" dirty="0"/>
              <a:t>In order to simulate the mechanic of this robot we used 5 different types of connections:</a:t>
            </a:r>
          </a:p>
          <a:p>
            <a:r>
              <a:rPr lang="en-GB" dirty="0"/>
              <a:t>Rigid: to connect the parts that are static and fixed to each other</a:t>
            </a:r>
          </a:p>
          <a:p>
            <a:r>
              <a:rPr lang="en-GB" dirty="0"/>
              <a:t>Pin: for the spinning parts, such as the gears</a:t>
            </a:r>
          </a:p>
          <a:p>
            <a:r>
              <a:rPr lang="en-GB" dirty="0"/>
              <a:t>Slider: to move the piece that controls the tail</a:t>
            </a:r>
          </a:p>
          <a:p>
            <a:r>
              <a:rPr lang="en-GB" dirty="0"/>
              <a:t>Bearing-cylinder: to simulate the joint motions of each leg in the best possible way</a:t>
            </a:r>
          </a:p>
          <a:p>
            <a:endParaRPr lang="en-GB" dirty="0"/>
          </a:p>
        </p:txBody>
      </p:sp>
      <p:sp>
        <p:nvSpPr>
          <p:cNvPr id="4" name="Slide Number Placeholder 3"/>
          <p:cNvSpPr>
            <a:spLocks noGrp="1"/>
          </p:cNvSpPr>
          <p:nvPr>
            <p:ph type="sldNum" sz="quarter" idx="5"/>
          </p:nvPr>
        </p:nvSpPr>
        <p:spPr/>
        <p:txBody>
          <a:bodyPr/>
          <a:lstStyle/>
          <a:p>
            <a:fld id="{651E7A97-3B7B-4826-A9BD-5BC5671DF6CC}" type="slidenum">
              <a:rPr lang="en-GB" smtClean="0"/>
              <a:t>6</a:t>
            </a:fld>
            <a:endParaRPr lang="en-GB"/>
          </a:p>
        </p:txBody>
      </p:sp>
    </p:spTree>
    <p:extLst>
      <p:ext uri="{BB962C8B-B14F-4D97-AF65-F5344CB8AC3E}">
        <p14:creationId xmlns:p14="http://schemas.microsoft.com/office/powerpoint/2010/main" val="4190169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And here we can see the simulation of the robot showcasing how these joints work when motorized by three different servo motors, that simulate the behaviour of the real ones: o</a:t>
            </a:r>
            <a:r>
              <a:rPr lang="en-GB" sz="1200" dirty="0"/>
              <a:t>ne for each set of legs and one for the claws-tail mechanism</a:t>
            </a:r>
            <a:endParaRPr lang="en-GB" dirty="0"/>
          </a:p>
        </p:txBody>
      </p:sp>
      <p:sp>
        <p:nvSpPr>
          <p:cNvPr id="4" name="Slide Number Placeholder 3"/>
          <p:cNvSpPr>
            <a:spLocks noGrp="1"/>
          </p:cNvSpPr>
          <p:nvPr>
            <p:ph type="sldNum" sz="quarter" idx="5"/>
          </p:nvPr>
        </p:nvSpPr>
        <p:spPr/>
        <p:txBody>
          <a:bodyPr/>
          <a:lstStyle/>
          <a:p>
            <a:fld id="{651E7A97-3B7B-4826-A9BD-5BC5671DF6CC}" type="slidenum">
              <a:rPr lang="en-GB" smtClean="0"/>
              <a:t>7</a:t>
            </a:fld>
            <a:endParaRPr lang="en-GB"/>
          </a:p>
        </p:txBody>
      </p:sp>
    </p:spTree>
    <p:extLst>
      <p:ext uri="{BB962C8B-B14F-4D97-AF65-F5344CB8AC3E}">
        <p14:creationId xmlns:p14="http://schemas.microsoft.com/office/powerpoint/2010/main" val="283071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t>
            </a:r>
          </a:p>
          <a:p>
            <a:r>
              <a:rPr lang="en-GB" dirty="0"/>
              <a:t>Finally, we had to face some challenges: we mistakenly set one of our parts to inches instead of mm but we managed to solve this problem real quick by consulting the Creo online documentation. Then, some of our parts with other teams parts were not properly matching so we had to learn how to cooperate and communicate with them. We also learned hoe to properly manage how work and make it easier by colouring for each of our parts, giving names to the features of our parts and making different subassemblies in order to overcome later problems.</a:t>
            </a:r>
          </a:p>
        </p:txBody>
      </p:sp>
      <p:sp>
        <p:nvSpPr>
          <p:cNvPr id="4" name="Slide Number Placeholder 3"/>
          <p:cNvSpPr>
            <a:spLocks noGrp="1"/>
          </p:cNvSpPr>
          <p:nvPr>
            <p:ph type="sldNum" sz="quarter" idx="5"/>
          </p:nvPr>
        </p:nvSpPr>
        <p:spPr/>
        <p:txBody>
          <a:bodyPr/>
          <a:lstStyle/>
          <a:p>
            <a:fld id="{651E7A97-3B7B-4826-A9BD-5BC5671DF6CC}" type="slidenum">
              <a:rPr lang="en-GB" smtClean="0"/>
              <a:t>8</a:t>
            </a:fld>
            <a:endParaRPr lang="en-GB"/>
          </a:p>
        </p:txBody>
      </p:sp>
    </p:spTree>
    <p:extLst>
      <p:ext uri="{BB962C8B-B14F-4D97-AF65-F5344CB8AC3E}">
        <p14:creationId xmlns:p14="http://schemas.microsoft.com/office/powerpoint/2010/main" val="3625739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D</a:t>
            </a:r>
          </a:p>
          <a:p>
            <a:r>
              <a:rPr lang="en-GB" dirty="0"/>
              <a:t>Thank you for your attention!</a:t>
            </a:r>
          </a:p>
        </p:txBody>
      </p:sp>
      <p:sp>
        <p:nvSpPr>
          <p:cNvPr id="4" name="Slide Number Placeholder 3"/>
          <p:cNvSpPr>
            <a:spLocks noGrp="1"/>
          </p:cNvSpPr>
          <p:nvPr>
            <p:ph type="sldNum" sz="quarter" idx="5"/>
          </p:nvPr>
        </p:nvSpPr>
        <p:spPr/>
        <p:txBody>
          <a:bodyPr/>
          <a:lstStyle/>
          <a:p>
            <a:fld id="{651E7A97-3B7B-4826-A9BD-5BC5671DF6CC}" type="slidenum">
              <a:rPr lang="en-GB" smtClean="0"/>
              <a:t>9</a:t>
            </a:fld>
            <a:endParaRPr lang="en-GB"/>
          </a:p>
        </p:txBody>
      </p:sp>
    </p:spTree>
    <p:extLst>
      <p:ext uri="{BB962C8B-B14F-4D97-AF65-F5344CB8AC3E}">
        <p14:creationId xmlns:p14="http://schemas.microsoft.com/office/powerpoint/2010/main" val="507861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92538219-6E45-4D12-B767-46F92D5844D4}" type="datetime1">
              <a:rPr lang="en-US" smtClean="0"/>
              <a:t>6/28/2023</a:t>
            </a:fld>
            <a:endParaRPr lang="en-US"/>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1F646F3F-274D-499B-ABBE-824EB4ABDC3D}" type="slidenum">
              <a:rPr lang="en-US" smtClean="0"/>
              <a:t>‹N›</a:t>
            </a:fld>
            <a:endParaRPr lang="en-US"/>
          </a:p>
        </p:txBody>
      </p:sp>
    </p:spTree>
    <p:extLst>
      <p:ext uri="{BB962C8B-B14F-4D97-AF65-F5344CB8AC3E}">
        <p14:creationId xmlns:p14="http://schemas.microsoft.com/office/powerpoint/2010/main" val="1123430487"/>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B296A2-D8F0-4E17-BFD0-A6C902250D59}" type="datetime1">
              <a:rPr lang="en-US" smtClean="0"/>
              <a:t>6/28/2023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133162347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D9108C9C-1ACB-4C84-A002-C7E0E45B937A}" type="datetime1">
              <a:rPr lang="en-US" smtClean="0"/>
              <a:t>6/28/2023</a:t>
            </a:fld>
            <a:endParaRPr lang="en-US"/>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a:p>
        </p:txBody>
      </p:sp>
      <p:sp>
        <p:nvSpPr>
          <p:cNvPr id="6" name="Slide Number Placeholder 5"/>
          <p:cNvSpPr>
            <a:spLocks noGrp="1"/>
          </p:cNvSpPr>
          <p:nvPr>
            <p:ph type="sldNum" sz="quarter" idx="12"/>
          </p:nvPr>
        </p:nvSpPr>
        <p:spPr>
          <a:xfrm>
            <a:off x="8604504" y="5211060"/>
            <a:ext cx="2112264" cy="228600"/>
          </a:xfrm>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4199943791"/>
      </p:ext>
    </p:extLst>
  </p:cSld>
  <p:clrMapOvr>
    <a:overrideClrMapping bg1="lt1" tx1="dk1" bg2="lt2" tx2="dk2" accent1="accent1" accent2="accent2" accent3="accent3" accent4="accent4" accent5="accent5" accent6="accent6" hlink="hlink" folHlink="folHlink"/>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49AF2A5-B297-4977-9E5B-4D3050E23689}" type="datetime1">
              <a:rPr lang="en-US" smtClean="0"/>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5383317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0127434-4794-409A-9547-04789BA47588}" type="datetime1">
              <a:rPr lang="en-US" smtClean="0"/>
              <a:t>6/28/2023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692070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5658635-357A-4E3D-B824-A5CEFDB8449C}" type="datetime1">
              <a:rPr lang="en-US" smtClean="0"/>
              <a:t>6/28/2023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3026656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E86FF77-2719-4AD0-8740-0B90FF5D1EFB}" type="datetime1">
              <a:rPr lang="en-US" smtClean="0"/>
              <a:t>6/28/2023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1759180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6E441C83-1089-48B9-8B65-293D4C236D35}" type="datetime1">
              <a:rPr lang="en-US" smtClean="0"/>
              <a:t>6/28/2023</a:t>
            </a:fld>
            <a:endParaRPr lang="en-US"/>
          </a:p>
        </p:txBody>
      </p:sp>
      <p:sp>
        <p:nvSpPr>
          <p:cNvPr id="9" name="Footer Placeholder 8"/>
          <p:cNvSpPr>
            <a:spLocks noGrp="1"/>
          </p:cNvSpPr>
          <p:nvPr>
            <p:ph type="ftr" sz="quarter" idx="11"/>
          </p:nvPr>
        </p:nvSpPr>
        <p:spPr/>
        <p:txBody>
          <a:bodyPr/>
          <a:lstStyle>
            <a:lvl1pPr algn="r">
              <a:defRPr/>
            </a:lvl1pPr>
          </a:lstStyle>
          <a:p>
            <a:endParaRPr lang="en-US"/>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1F646F3F-274D-499B-ABBE-824EB4ABDC3D}" type="slidenum">
              <a:rPr lang="en-US" smtClean="0"/>
              <a:t>‹N›</a:t>
            </a:fld>
            <a:endParaRPr lang="en-US"/>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5095957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D162FE45-CC1E-47DB-8B82-6CF0636FBDB8}" type="datetime1">
              <a:rPr lang="en-US" smtClean="0"/>
              <a:t>6/28/2023</a:t>
            </a:fld>
            <a:endParaRPr lang="en-US"/>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1F646F3F-274D-499B-ABBE-824EB4ABDC3D}" type="slidenum">
              <a:rPr lang="en-US" smtClean="0"/>
              <a:t>‹N›</a:t>
            </a:fld>
            <a:endParaRPr lang="en-US"/>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1192345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36430B8-6059-41E5-A5DC-C07A76F5859A}" type="datetime1">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646F3F-274D-499B-ABBE-824EB4ABDC3D}" type="slidenum">
              <a:rPr lang="en-US" smtClean="0"/>
              <a:t>‹N›</a:t>
            </a:fld>
            <a:endParaRPr lang="en-US"/>
          </a:p>
        </p:txBody>
      </p:sp>
    </p:spTree>
    <p:extLst>
      <p:ext uri="{BB962C8B-B14F-4D97-AF65-F5344CB8AC3E}">
        <p14:creationId xmlns:p14="http://schemas.microsoft.com/office/powerpoint/2010/main" val="284137086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9D0CB7-D16E-4358-B7F4-EA4A24554592}" type="datetime1">
              <a:rPr lang="en-US" smtClean="0"/>
              <a:t>6/28/2023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1F646F3F-274D-499B-ABBE-824EB4ABDC3D}" type="slidenum">
              <a:rPr lang="en-US" smtClean="0"/>
              <a:pPr/>
              <a:t>‹N›</a:t>
            </a:fld>
            <a:endParaRPr lang="en-US" dirty="0"/>
          </a:p>
        </p:txBody>
      </p:sp>
    </p:spTree>
    <p:extLst>
      <p:ext uri="{BB962C8B-B14F-4D97-AF65-F5344CB8AC3E}">
        <p14:creationId xmlns:p14="http://schemas.microsoft.com/office/powerpoint/2010/main" val="3119520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6/28/2023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6/28/2023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6/28/2023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6/28/2023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‹N›</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51FC8E16-3C03-4238-9C6F-B34F3D10F77E}" type="datetime1">
              <a:rPr lang="en-US" smtClean="0"/>
              <a:t>6/28/2023</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1F646F3F-274D-499B-ABBE-824EB4ABDC3D}" type="slidenum">
              <a:rPr lang="en-US" smtClean="0"/>
              <a:pPr/>
              <a:t>‹N›</a:t>
            </a:fld>
            <a:endParaRPr lang="en-US" dirty="0"/>
          </a:p>
        </p:txBody>
      </p:sp>
    </p:spTree>
    <p:extLst>
      <p:ext uri="{BB962C8B-B14F-4D97-AF65-F5344CB8AC3E}">
        <p14:creationId xmlns:p14="http://schemas.microsoft.com/office/powerpoint/2010/main" val="1664176127"/>
      </p:ext>
    </p:extLst>
  </p:cSld>
  <p:clrMap bg1="lt1" tx1="dk1" bg2="lt2" tx2="dk2" accent1="accent1" accent2="accent2" accent3="accent3" accent4="accent4" accent5="accent5" accent6="accent6" hlink="hlink" folHlink="folHlink"/>
  <p:sldLayoutIdLst>
    <p:sldLayoutId id="2147483808" r:id="rId1"/>
    <p:sldLayoutId id="2147483809" r:id="rId2"/>
    <p:sldLayoutId id="2147483810" r:id="rId3"/>
    <p:sldLayoutId id="2147483811" r:id="rId4"/>
    <p:sldLayoutId id="2147483812" r:id="rId5"/>
    <p:sldLayoutId id="2147483813" r:id="rId6"/>
    <p:sldLayoutId id="2147483814" r:id="rId7"/>
    <p:sldLayoutId id="2147483815" r:id="rId8"/>
    <p:sldLayoutId id="2147483816" r:id="rId9"/>
    <p:sldLayoutId id="2147483817" r:id="rId10"/>
    <p:sldLayoutId id="2147483818" r:id="rId11"/>
  </p:sldLayoutIdLst>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17/06/relationships/model3d" Target="../media/model3d2.glb"/><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04_E6064B03.xml"/><Relationship Id="rId2" Type="http://schemas.openxmlformats.org/officeDocument/2006/relationships/notesSlide" Target="../notesSlides/notesSlide4.xml"/><Relationship Id="rId1" Type="http://schemas.openxmlformats.org/officeDocument/2006/relationships/slideLayout" Target="../slideLayouts/slideLayout13.xml"/><Relationship Id="rId5" Type="http://schemas.openxmlformats.org/officeDocument/2006/relationships/image" Target="../media/image6.png"/><Relationship Id="rId4" Type="http://schemas.microsoft.com/office/2017/06/relationships/model3d" Target="../media/model3d3.glb"/></Relationships>
</file>

<file path=ppt/slides/_rels/slide5.xml.rels><?xml version="1.0" encoding="UTF-8" standalone="yes"?>
<Relationships xmlns="http://schemas.openxmlformats.org/package/2006/relationships"><Relationship Id="rId3" Type="http://schemas.microsoft.com/office/2017/06/relationships/model3d" Target="../media/model3d4.glb"/><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3.xml"/><Relationship Id="rId6" Type="http://schemas.openxmlformats.org/officeDocument/2006/relationships/image" Target="../media/image8.png"/><Relationship Id="rId5" Type="http://schemas.microsoft.com/office/2017/06/relationships/model3d" Target="../media/model3d5.glb"/><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microsoft.com/office/2017/06/relationships/model3d" Target="../media/model3d6.glb"/><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microsoft.com/office/2017/06/relationships/model3d" Target="../media/model3d7.glb"/><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effectLst/>
      </p:bgPr>
    </p:bg>
    <p:spTree>
      <p:nvGrpSpPr>
        <p:cNvPr id="1" name=""/>
        <p:cNvGrpSpPr/>
        <p:nvPr/>
      </p:nvGrpSpPr>
      <p:grpSpPr>
        <a:xfrm>
          <a:off x="0" y="0"/>
          <a:ext cx="0" cy="0"/>
          <a:chOff x="0" y="0"/>
          <a:chExt cx="0" cy="0"/>
        </a:xfrm>
      </p:grpSpPr>
      <p:sp>
        <p:nvSpPr>
          <p:cNvPr id="98" name="Rectangle 100">
            <a:extLst>
              <a:ext uri="{FF2B5EF4-FFF2-40B4-BE49-F238E27FC236}">
                <a16:creationId xmlns:a16="http://schemas.microsoft.com/office/drawing/2014/main" id="{B9C2A5F9-5708-4B7B-B9FD-43A7A45C74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gradFill>
            <a:gsLst>
              <a:gs pos="0">
                <a:schemeClr val="bg2">
                  <a:tint val="90000"/>
                  <a:shade val="92000"/>
                  <a:satMod val="160000"/>
                </a:schemeClr>
              </a:gs>
              <a:gs pos="77000">
                <a:schemeClr val="bg2">
                  <a:tint val="100000"/>
                  <a:shade val="73000"/>
                  <a:satMod val="155000"/>
                </a:schemeClr>
              </a:gs>
              <a:gs pos="100000">
                <a:schemeClr val="bg2">
                  <a:tint val="100000"/>
                  <a:shade val="67000"/>
                  <a:satMod val="14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9" name="Rectangle 102">
            <a:extLst>
              <a:ext uri="{FF2B5EF4-FFF2-40B4-BE49-F238E27FC236}">
                <a16:creationId xmlns:a16="http://schemas.microsoft.com/office/drawing/2014/main" id="{BDAD8D77-7284-40C4-9E66-7493AE2633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3190" y="457200"/>
            <a:ext cx="11281609" cy="5943603"/>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00" name="Rectangle 104">
            <a:extLst>
              <a:ext uri="{FF2B5EF4-FFF2-40B4-BE49-F238E27FC236}">
                <a16:creationId xmlns:a16="http://schemas.microsoft.com/office/drawing/2014/main" id="{DD9A0A0E-7739-499C-99E3-868536005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6738" y="621793"/>
            <a:ext cx="10954512" cy="5614416"/>
          </a:xfrm>
          <a:prstGeom prst="rect">
            <a:avLst/>
          </a:prstGeom>
          <a:noFill/>
          <a:ln w="6350" cap="sq" cmpd="sng" algn="ctr">
            <a:solidFill>
              <a:schemeClr val="tx1">
                <a:lumMod val="75000"/>
                <a:lumOff val="25000"/>
              </a:schemeClr>
            </a:solidFill>
            <a:prstDash val="solid"/>
            <a:miter lim="800000"/>
          </a:ln>
          <a:effectLst/>
        </p:spPr>
      </p:sp>
      <p:sp>
        <p:nvSpPr>
          <p:cNvPr id="2" name="Title 1">
            <a:extLst>
              <a:ext uri="{FF2B5EF4-FFF2-40B4-BE49-F238E27FC236}">
                <a16:creationId xmlns:a16="http://schemas.microsoft.com/office/drawing/2014/main" id="{6C657AFC-4559-D0E7-2C68-B06B1A2A02F5}"/>
              </a:ext>
            </a:extLst>
          </p:cNvPr>
          <p:cNvSpPr>
            <a:spLocks noGrp="1"/>
          </p:cNvSpPr>
          <p:nvPr>
            <p:ph type="ctrTitle"/>
          </p:nvPr>
        </p:nvSpPr>
        <p:spPr>
          <a:xfrm>
            <a:off x="1136849" y="1348844"/>
            <a:ext cx="5716338" cy="3042706"/>
          </a:xfrm>
        </p:spPr>
        <p:txBody>
          <a:bodyPr>
            <a:normAutofit/>
          </a:bodyPr>
          <a:lstStyle/>
          <a:p>
            <a:r>
              <a:rPr lang="en-GB" sz="6000" dirty="0"/>
              <a:t>Scorpion Robot Assembly</a:t>
            </a:r>
          </a:p>
        </p:txBody>
      </p:sp>
      <p:sp>
        <p:nvSpPr>
          <p:cNvPr id="3" name="Subtitle 2">
            <a:extLst>
              <a:ext uri="{FF2B5EF4-FFF2-40B4-BE49-F238E27FC236}">
                <a16:creationId xmlns:a16="http://schemas.microsoft.com/office/drawing/2014/main" id="{0D7B0E63-C834-1E6F-8DDF-7E0CDF7180DE}"/>
              </a:ext>
            </a:extLst>
          </p:cNvPr>
          <p:cNvSpPr>
            <a:spLocks noGrp="1"/>
          </p:cNvSpPr>
          <p:nvPr>
            <p:ph type="subTitle" idx="1"/>
          </p:nvPr>
        </p:nvSpPr>
        <p:spPr>
          <a:xfrm>
            <a:off x="1317386" y="4682062"/>
            <a:ext cx="5355264" cy="950253"/>
          </a:xfrm>
        </p:spPr>
        <p:txBody>
          <a:bodyPr>
            <a:normAutofit/>
          </a:bodyPr>
          <a:lstStyle/>
          <a:p>
            <a:pPr>
              <a:lnSpc>
                <a:spcPct val="90000"/>
              </a:lnSpc>
              <a:spcAft>
                <a:spcPts val="600"/>
              </a:spcAft>
            </a:pPr>
            <a:r>
              <a:rPr lang="en-GB" dirty="0"/>
              <a:t>Matteo </a:t>
            </a:r>
            <a:r>
              <a:rPr lang="en-GB" dirty="0" err="1"/>
              <a:t>Cappellini</a:t>
            </a:r>
            <a:endParaRPr lang="en-GB" dirty="0"/>
          </a:p>
          <a:p>
            <a:pPr>
              <a:lnSpc>
                <a:spcPct val="90000"/>
              </a:lnSpc>
              <a:spcAft>
                <a:spcPts val="600"/>
              </a:spcAft>
            </a:pPr>
            <a:r>
              <a:rPr lang="en-GB" dirty="0"/>
              <a:t>Manuel </a:t>
            </a:r>
            <a:r>
              <a:rPr lang="en-GB" dirty="0" err="1"/>
              <a:t>Delucchi</a:t>
            </a:r>
            <a:endParaRPr lang="en-GB" dirty="0"/>
          </a:p>
          <a:p>
            <a:pPr>
              <a:lnSpc>
                <a:spcPct val="90000"/>
              </a:lnSpc>
              <a:spcAft>
                <a:spcPts val="600"/>
              </a:spcAft>
            </a:pPr>
            <a:r>
              <a:rPr lang="en-GB" dirty="0"/>
              <a:t>Jack McKenna </a:t>
            </a:r>
          </a:p>
        </p:txBody>
      </p:sp>
      <p:sp>
        <p:nvSpPr>
          <p:cNvPr id="102" name="Rectangle 106">
            <a:extLst>
              <a:ext uri="{FF2B5EF4-FFF2-40B4-BE49-F238E27FC236}">
                <a16:creationId xmlns:a16="http://schemas.microsoft.com/office/drawing/2014/main" id="{AE2D2326-C7DB-4AE1-99C1-26C84960EA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4898" y="446824"/>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04" name="Straight Connector 108">
            <a:extLst>
              <a:ext uri="{FF2B5EF4-FFF2-40B4-BE49-F238E27FC236}">
                <a16:creationId xmlns:a16="http://schemas.microsoft.com/office/drawing/2014/main" id="{5078A7E5-4A00-40D0-8FDB-C5F18D8F7C0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06" name="Straight Connector 110">
            <a:extLst>
              <a:ext uri="{FF2B5EF4-FFF2-40B4-BE49-F238E27FC236}">
                <a16:creationId xmlns:a16="http://schemas.microsoft.com/office/drawing/2014/main" id="{6F2F166C-17B6-4CFB-B664-825C2F23D67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40838" y="446823"/>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083AB728-7A51-45DA-A417-B2B5FAEDDE9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149198" y="1092118"/>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pic>
        <p:nvPicPr>
          <p:cNvPr id="108" name="Picture 107" descr="A picture containing cartoon, toy, carmine, LEGO&#10;&#10;Description automatically generated">
            <a:extLst>
              <a:ext uri="{FF2B5EF4-FFF2-40B4-BE49-F238E27FC236}">
                <a16:creationId xmlns:a16="http://schemas.microsoft.com/office/drawing/2014/main" id="{B1A35181-8C53-097B-9C77-02A012F9E2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27676" y="1225685"/>
            <a:ext cx="4935365" cy="4188686"/>
          </a:xfrm>
          <a:prstGeom prst="rect">
            <a:avLst/>
          </a:prstGeom>
        </p:spPr>
      </p:pic>
    </p:spTree>
    <p:extLst>
      <p:ext uri="{BB962C8B-B14F-4D97-AF65-F5344CB8AC3E}">
        <p14:creationId xmlns:p14="http://schemas.microsoft.com/office/powerpoint/2010/main" val="28569150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A9AD56-C7C3-E998-9786-9346E177A79B}"/>
              </a:ext>
            </a:extLst>
          </p:cNvPr>
          <p:cNvSpPr>
            <a:spLocks noGrp="1"/>
          </p:cNvSpPr>
          <p:nvPr>
            <p:ph type="title"/>
          </p:nvPr>
        </p:nvSpPr>
        <p:spPr>
          <a:xfrm>
            <a:off x="484551" y="470031"/>
            <a:ext cx="2314152" cy="811934"/>
          </a:xfrm>
        </p:spPr>
        <p:txBody>
          <a:bodyPr/>
          <a:lstStyle/>
          <a:p>
            <a:r>
              <a:rPr lang="en-GB" b="1" i="1" dirty="0"/>
              <a:t>Part 26</a:t>
            </a:r>
          </a:p>
        </p:txBody>
      </p:sp>
      <p:grpSp>
        <p:nvGrpSpPr>
          <p:cNvPr id="3" name="Group 2">
            <a:extLst>
              <a:ext uri="{FF2B5EF4-FFF2-40B4-BE49-F238E27FC236}">
                <a16:creationId xmlns:a16="http://schemas.microsoft.com/office/drawing/2014/main" id="{01D1EEA4-D7DB-6A77-5055-ABA238243B0C}"/>
              </a:ext>
            </a:extLst>
          </p:cNvPr>
          <p:cNvGrpSpPr/>
          <p:nvPr/>
        </p:nvGrpSpPr>
        <p:grpSpPr>
          <a:xfrm>
            <a:off x="5909515" y="4094424"/>
            <a:ext cx="3907508" cy="1292662"/>
            <a:chOff x="6414294" y="2696073"/>
            <a:chExt cx="3793147" cy="1292662"/>
          </a:xfrm>
        </p:grpSpPr>
        <p:sp>
          <p:nvSpPr>
            <p:cNvPr id="4" name="TextBox 2">
              <a:extLst>
                <a:ext uri="{FF2B5EF4-FFF2-40B4-BE49-F238E27FC236}">
                  <a16:creationId xmlns:a16="http://schemas.microsoft.com/office/drawing/2014/main" id="{97CC44E3-344C-3877-C05A-E6FC2590277E}"/>
                </a:ext>
              </a:extLst>
            </p:cNvPr>
            <p:cNvSpPr txBox="1"/>
            <p:nvPr/>
          </p:nvSpPr>
          <p:spPr>
            <a:xfrm>
              <a:off x="6414294" y="3065405"/>
              <a:ext cx="3793147" cy="923330"/>
            </a:xfrm>
            <a:prstGeom prst="rect">
              <a:avLst/>
            </a:prstGeom>
            <a:solidFill>
              <a:srgbClr val="412426">
                <a:alpha val="45000"/>
              </a:srgbClr>
            </a:solidFill>
            <a:ln>
              <a:solidFill>
                <a:schemeClr val="tx1"/>
              </a:solidFill>
            </a:ln>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dirty="0">
                  <a:solidFill>
                    <a:schemeClr val="bg1"/>
                  </a:solidFill>
                  <a:ea typeface="+mn-lt"/>
                  <a:cs typeface="+mn-lt"/>
                </a:rPr>
                <a:t>The extrude feature was used for internal cylinders, walls and  openings</a:t>
              </a:r>
              <a:endParaRPr lang="en-GB" dirty="0">
                <a:solidFill>
                  <a:schemeClr val="bg1"/>
                </a:solidFill>
              </a:endParaRPr>
            </a:p>
          </p:txBody>
        </p:sp>
        <p:sp>
          <p:nvSpPr>
            <p:cNvPr id="5" name="TextBox 3">
              <a:extLst>
                <a:ext uri="{FF2B5EF4-FFF2-40B4-BE49-F238E27FC236}">
                  <a16:creationId xmlns:a16="http://schemas.microsoft.com/office/drawing/2014/main" id="{F961B566-54A5-3569-D5BC-A851D823B6D5}"/>
                </a:ext>
              </a:extLst>
            </p:cNvPr>
            <p:cNvSpPr txBox="1"/>
            <p:nvPr/>
          </p:nvSpPr>
          <p:spPr>
            <a:xfrm>
              <a:off x="6414295" y="2696073"/>
              <a:ext cx="1007706" cy="369332"/>
            </a:xfrm>
            <a:prstGeom prst="rect">
              <a:avLst/>
            </a:prstGeom>
            <a:solidFill>
              <a:srgbClr val="412426">
                <a:alpha val="45000"/>
              </a:srgbClr>
            </a:solidFill>
            <a:ln>
              <a:solidFill>
                <a:schemeClr val="tx1"/>
              </a:solidFill>
            </a:ln>
          </p:spPr>
          <p:txBody>
            <a:bodyPr wrap="square" lIns="91440" tIns="45720" rIns="91440" bIns="4572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GB" b="1" i="1" dirty="0">
                  <a:latin typeface="+mj-lt"/>
                </a:rPr>
                <a:t>Extrude</a:t>
              </a:r>
              <a:endParaRPr lang="en-US" b="1" i="1" dirty="0"/>
            </a:p>
          </p:txBody>
        </p:sp>
      </p:grpSp>
      <mc:AlternateContent xmlns:mc="http://schemas.openxmlformats.org/markup-compatibility/2006">
        <mc:Choice xmlns:am3d="http://schemas.microsoft.com/office/drawing/2017/model3d" Requires="am3d">
          <p:graphicFrame>
            <p:nvGraphicFramePr>
              <p:cNvPr id="6" name="3D Model 7">
                <a:extLst>
                  <a:ext uri="{FF2B5EF4-FFF2-40B4-BE49-F238E27FC236}">
                    <a16:creationId xmlns:a16="http://schemas.microsoft.com/office/drawing/2014/main" id="{4AD33D0A-3E37-3D38-6357-01A4842638B2}"/>
                  </a:ext>
                </a:extLst>
              </p:cNvPr>
              <p:cNvGraphicFramePr>
                <a:graphicFrameLocks noChangeAspect="1"/>
              </p:cNvGraphicFramePr>
              <p:nvPr>
                <p:extLst>
                  <p:ext uri="{D42A27DB-BD31-4B8C-83A1-F6EECF244321}">
                    <p14:modId xmlns:p14="http://schemas.microsoft.com/office/powerpoint/2010/main" val="2460716264"/>
                  </p:ext>
                </p:extLst>
              </p:nvPr>
            </p:nvGraphicFramePr>
            <p:xfrm rot="10800000">
              <a:off x="1113979" y="1421599"/>
              <a:ext cx="2987432" cy="4966367"/>
            </p:xfrm>
            <a:graphic>
              <a:graphicData uri="http://schemas.microsoft.com/office/drawing/2017/model3d">
                <am3d:model3d r:embed="rId3">
                  <am3d:spPr>
                    <a:xfrm rot="10800000">
                      <a:off x="0" y="0"/>
                      <a:ext cx="2987432" cy="4966367"/>
                    </a:xfrm>
                    <a:prstGeom prst="rect">
                      <a:avLst/>
                    </a:prstGeom>
                  </am3d:spPr>
                  <am3d:camera>
                    <am3d:pos x="0" y="0" z="63317972"/>
                    <am3d:up dx="0" dy="36000000" dz="0"/>
                    <am3d:lookAt x="0" y="0" z="0"/>
                    <am3d:perspective fov="2700000"/>
                  </am3d:camera>
                  <am3d:trans>
                    <am3d:meterPerModelUnit n="29154519" d="1000000"/>
                    <am3d:preTrans dx="3" dy="-2217739" dz="15586005"/>
                    <am3d:scale>
                      <am3d:sx n="1000000" d="1000000"/>
                      <am3d:sy n="1000000" d="1000000"/>
                      <am3d:sz n="1000000" d="1000000"/>
                    </am3d:scale>
                    <am3d:rot ax="5400001"/>
                    <am3d:postTrans dx="0" dy="0" dz="0"/>
                  </am3d:trans>
                  <am3d:raster rName="Office3DRenderer" rVer="16.0.8326">
                    <am3d:blip r:embed="rId4"/>
                  </am3d:raster>
                  <am3d:objViewport viewportSz="6298343"/>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6" name="3D Model 7">
                <a:extLst>
                  <a:ext uri="{FF2B5EF4-FFF2-40B4-BE49-F238E27FC236}">
                    <a16:creationId xmlns:a16="http://schemas.microsoft.com/office/drawing/2014/main" id="{4AD33D0A-3E37-3D38-6357-01A4842638B2}"/>
                  </a:ext>
                </a:extLst>
              </p:cNvPr>
              <p:cNvPicPr>
                <a:picLocks noGrp="1" noRot="1" noChangeAspect="1" noMove="1" noResize="1" noEditPoints="1" noAdjustHandles="1" noChangeArrowheads="1" noChangeShapeType="1" noCrop="1"/>
              </p:cNvPicPr>
              <p:nvPr/>
            </p:nvPicPr>
            <p:blipFill>
              <a:blip r:embed="rId4"/>
              <a:stretch>
                <a:fillRect/>
              </a:stretch>
            </p:blipFill>
            <p:spPr>
              <a:xfrm rot="10800000">
                <a:off x="1113979" y="1421599"/>
                <a:ext cx="2987432" cy="4966367"/>
              </a:xfrm>
              <a:prstGeom prst="rect">
                <a:avLst/>
              </a:prstGeom>
            </p:spPr>
          </p:pic>
        </mc:Fallback>
      </mc:AlternateContent>
      <p:grpSp>
        <p:nvGrpSpPr>
          <p:cNvPr id="36" name="Group 35">
            <a:extLst>
              <a:ext uri="{FF2B5EF4-FFF2-40B4-BE49-F238E27FC236}">
                <a16:creationId xmlns:a16="http://schemas.microsoft.com/office/drawing/2014/main" id="{CB0855DE-7C45-C58D-4C13-9887BAE22029}"/>
              </a:ext>
            </a:extLst>
          </p:cNvPr>
          <p:cNvGrpSpPr/>
          <p:nvPr/>
        </p:nvGrpSpPr>
        <p:grpSpPr>
          <a:xfrm>
            <a:off x="3477491" y="1985760"/>
            <a:ext cx="6339532" cy="1015663"/>
            <a:chOff x="3160122" y="1356717"/>
            <a:chExt cx="6339532" cy="1015663"/>
          </a:xfrm>
        </p:grpSpPr>
        <p:cxnSp>
          <p:nvCxnSpPr>
            <p:cNvPr id="37" name="Connector: Elbow 36">
              <a:extLst>
                <a:ext uri="{FF2B5EF4-FFF2-40B4-BE49-F238E27FC236}">
                  <a16:creationId xmlns:a16="http://schemas.microsoft.com/office/drawing/2014/main" id="{668B2B4E-CF12-3F26-A783-71EDBC62FCC8}"/>
                </a:ext>
              </a:extLst>
            </p:cNvPr>
            <p:cNvCxnSpPr>
              <a:cxnSpLocks/>
            </p:cNvCxnSpPr>
            <p:nvPr/>
          </p:nvCxnSpPr>
          <p:spPr>
            <a:xfrm rot="10800000" flipV="1">
              <a:off x="3160122" y="1541377"/>
              <a:ext cx="2432030" cy="364962"/>
            </a:xfrm>
            <a:prstGeom prst="bentConnector3">
              <a:avLst>
                <a:gd name="adj1" fmla="val 50000"/>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nvGrpSpPr>
            <p:cNvPr id="38" name="Group 37">
              <a:extLst>
                <a:ext uri="{FF2B5EF4-FFF2-40B4-BE49-F238E27FC236}">
                  <a16:creationId xmlns:a16="http://schemas.microsoft.com/office/drawing/2014/main" id="{7FDFAA60-11F3-0213-BB38-8DEBA02A0B64}"/>
                </a:ext>
              </a:extLst>
            </p:cNvPr>
            <p:cNvGrpSpPr/>
            <p:nvPr/>
          </p:nvGrpSpPr>
          <p:grpSpPr>
            <a:xfrm>
              <a:off x="5592146" y="1356717"/>
              <a:ext cx="3907508" cy="1015663"/>
              <a:chOff x="5592146" y="1356717"/>
              <a:chExt cx="3907508" cy="1015663"/>
            </a:xfrm>
          </p:grpSpPr>
          <p:sp>
            <p:nvSpPr>
              <p:cNvPr id="39" name="TextBox 38">
                <a:extLst>
                  <a:ext uri="{FF2B5EF4-FFF2-40B4-BE49-F238E27FC236}">
                    <a16:creationId xmlns:a16="http://schemas.microsoft.com/office/drawing/2014/main" id="{B2354BDD-3BAF-67BE-5447-742FEF15E22C}"/>
                  </a:ext>
                </a:extLst>
              </p:cNvPr>
              <p:cNvSpPr txBox="1"/>
              <p:nvPr/>
            </p:nvSpPr>
            <p:spPr>
              <a:xfrm>
                <a:off x="5592147" y="1356717"/>
                <a:ext cx="1007706" cy="369332"/>
              </a:xfrm>
              <a:prstGeom prst="rect">
                <a:avLst/>
              </a:prstGeom>
              <a:solidFill>
                <a:srgbClr val="412426">
                  <a:alpha val="45000"/>
                </a:srgbClr>
              </a:solidFill>
              <a:ln>
                <a:solidFill>
                  <a:schemeClr val="tx1"/>
                </a:solidFill>
              </a:ln>
            </p:spPr>
            <p:txBody>
              <a:bodyPr wrap="square" lIns="91440" tIns="45720" rIns="91440" bIns="45720" rtlCol="0" anchor="t">
                <a:spAutoFit/>
              </a:bodyPr>
              <a:lstStyle/>
              <a:p>
                <a:pPr algn="ctr"/>
                <a:r>
                  <a:rPr lang="en-GB" b="1" i="1" dirty="0">
                    <a:latin typeface="+mj-lt"/>
                  </a:rPr>
                  <a:t>Shell</a:t>
                </a:r>
              </a:p>
            </p:txBody>
          </p:sp>
          <p:sp>
            <p:nvSpPr>
              <p:cNvPr id="40" name="TextBox 39">
                <a:extLst>
                  <a:ext uri="{FF2B5EF4-FFF2-40B4-BE49-F238E27FC236}">
                    <a16:creationId xmlns:a16="http://schemas.microsoft.com/office/drawing/2014/main" id="{023F8063-DD7E-BD37-6463-A151A950F364}"/>
                  </a:ext>
                </a:extLst>
              </p:cNvPr>
              <p:cNvSpPr txBox="1"/>
              <p:nvPr/>
            </p:nvSpPr>
            <p:spPr>
              <a:xfrm>
                <a:off x="5592146" y="1726049"/>
                <a:ext cx="3907508" cy="646331"/>
              </a:xfrm>
              <a:prstGeom prst="rect">
                <a:avLst/>
              </a:prstGeom>
              <a:solidFill>
                <a:srgbClr val="412426">
                  <a:alpha val="45000"/>
                </a:srgbClr>
              </a:solidFill>
              <a:ln>
                <a:solidFill>
                  <a:schemeClr val="tx1"/>
                </a:solidFill>
              </a:ln>
            </p:spPr>
            <p:txBody>
              <a:bodyPr wrap="square" lIns="91440" tIns="45720" rIns="91440" bIns="45720" rtlCol="0" anchor="t">
                <a:spAutoFit/>
              </a:bodyPr>
              <a:lstStyle/>
              <a:p>
                <a:r>
                  <a:rPr lang="en-GB" dirty="0">
                    <a:solidFill>
                      <a:schemeClr val="bg1"/>
                    </a:solidFill>
                    <a:latin typeface="Arial"/>
                    <a:cs typeface="Arial"/>
                  </a:rPr>
                  <a:t>Used the Shell feature, to empty the desired face of the object</a:t>
                </a:r>
                <a:endParaRPr lang="en-GB" dirty="0">
                  <a:solidFill>
                    <a:schemeClr val="bg1"/>
                  </a:solidFill>
                </a:endParaRPr>
              </a:p>
            </p:txBody>
          </p:sp>
        </p:grpSp>
      </p:grpSp>
      <p:grpSp>
        <p:nvGrpSpPr>
          <p:cNvPr id="32" name="Group 31">
            <a:extLst>
              <a:ext uri="{FF2B5EF4-FFF2-40B4-BE49-F238E27FC236}">
                <a16:creationId xmlns:a16="http://schemas.microsoft.com/office/drawing/2014/main" id="{B848AB52-ADCA-B522-1BAF-F320C40230FF}"/>
              </a:ext>
            </a:extLst>
          </p:cNvPr>
          <p:cNvGrpSpPr/>
          <p:nvPr/>
        </p:nvGrpSpPr>
        <p:grpSpPr>
          <a:xfrm>
            <a:off x="2489338" y="2758294"/>
            <a:ext cx="7213323" cy="1846660"/>
            <a:chOff x="2179974" y="1356717"/>
            <a:chExt cx="7213323" cy="1846660"/>
          </a:xfrm>
        </p:grpSpPr>
        <p:cxnSp>
          <p:nvCxnSpPr>
            <p:cNvPr id="20" name="Connector: Elbow 19">
              <a:extLst>
                <a:ext uri="{FF2B5EF4-FFF2-40B4-BE49-F238E27FC236}">
                  <a16:creationId xmlns:a16="http://schemas.microsoft.com/office/drawing/2014/main" id="{76BCD7AA-63C4-AD09-4311-89DDE03F7A29}"/>
                </a:ext>
              </a:extLst>
            </p:cNvPr>
            <p:cNvCxnSpPr>
              <a:cxnSpLocks/>
            </p:cNvCxnSpPr>
            <p:nvPr/>
          </p:nvCxnSpPr>
          <p:spPr>
            <a:xfrm rot="10800000" flipV="1">
              <a:off x="2179974" y="1541382"/>
              <a:ext cx="3412177" cy="1069811"/>
            </a:xfrm>
            <a:prstGeom prst="bentConnector3">
              <a:avLst>
                <a:gd name="adj1" fmla="val 50000"/>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nvGrpSpPr>
            <p:cNvPr id="31" name="Group 30">
              <a:extLst>
                <a:ext uri="{FF2B5EF4-FFF2-40B4-BE49-F238E27FC236}">
                  <a16:creationId xmlns:a16="http://schemas.microsoft.com/office/drawing/2014/main" id="{30362D19-E9BB-53A0-34C8-4BA18C7185D3}"/>
                </a:ext>
              </a:extLst>
            </p:cNvPr>
            <p:cNvGrpSpPr/>
            <p:nvPr/>
          </p:nvGrpSpPr>
          <p:grpSpPr>
            <a:xfrm>
              <a:off x="5592146" y="1356717"/>
              <a:ext cx="3801151" cy="1846660"/>
              <a:chOff x="5592146" y="1356717"/>
              <a:chExt cx="3801151" cy="1846660"/>
            </a:xfrm>
          </p:grpSpPr>
          <p:sp>
            <p:nvSpPr>
              <p:cNvPr id="19" name="TextBox 18">
                <a:extLst>
                  <a:ext uri="{FF2B5EF4-FFF2-40B4-BE49-F238E27FC236}">
                    <a16:creationId xmlns:a16="http://schemas.microsoft.com/office/drawing/2014/main" id="{97BF73F5-0E21-1D40-38FA-C3DFDE918A0C}"/>
                  </a:ext>
                </a:extLst>
              </p:cNvPr>
              <p:cNvSpPr txBox="1"/>
              <p:nvPr/>
            </p:nvSpPr>
            <p:spPr>
              <a:xfrm>
                <a:off x="5592147" y="1356717"/>
                <a:ext cx="2039336" cy="369332"/>
              </a:xfrm>
              <a:prstGeom prst="rect">
                <a:avLst/>
              </a:prstGeom>
              <a:solidFill>
                <a:srgbClr val="412426">
                  <a:alpha val="45000"/>
                </a:srgbClr>
              </a:solidFill>
              <a:ln>
                <a:solidFill>
                  <a:schemeClr val="tx1"/>
                </a:solidFill>
              </a:ln>
            </p:spPr>
            <p:txBody>
              <a:bodyPr wrap="square" lIns="91440" tIns="45720" rIns="91440" bIns="45720" rtlCol="0" anchor="t">
                <a:spAutoFit/>
              </a:bodyPr>
              <a:lstStyle/>
              <a:p>
                <a:pPr algn="ctr"/>
                <a:r>
                  <a:rPr lang="en-GB" b="1" i="1" dirty="0">
                    <a:latin typeface="+mj-lt"/>
                  </a:rPr>
                  <a:t>Swept blend</a:t>
                </a:r>
                <a:endParaRPr lang="en-US" b="1" i="1" dirty="0"/>
              </a:p>
            </p:txBody>
          </p:sp>
          <p:sp>
            <p:nvSpPr>
              <p:cNvPr id="30" name="TextBox 29">
                <a:extLst>
                  <a:ext uri="{FF2B5EF4-FFF2-40B4-BE49-F238E27FC236}">
                    <a16:creationId xmlns:a16="http://schemas.microsoft.com/office/drawing/2014/main" id="{48110162-AA7F-BBC3-4DC5-533C2738C3E4}"/>
                  </a:ext>
                </a:extLst>
              </p:cNvPr>
              <p:cNvSpPr txBox="1"/>
              <p:nvPr/>
            </p:nvSpPr>
            <p:spPr>
              <a:xfrm>
                <a:off x="5592146" y="1726049"/>
                <a:ext cx="3801151" cy="1477328"/>
              </a:xfrm>
              <a:prstGeom prst="rect">
                <a:avLst/>
              </a:prstGeom>
              <a:solidFill>
                <a:srgbClr val="412426">
                  <a:alpha val="45000"/>
                </a:srgbClr>
              </a:solidFill>
              <a:ln>
                <a:solidFill>
                  <a:schemeClr val="tx1"/>
                </a:solidFill>
              </a:ln>
            </p:spPr>
            <p:txBody>
              <a:bodyPr wrap="square" lIns="91440" tIns="45720" rIns="91440" bIns="45720" rtlCol="0" anchor="t">
                <a:spAutoFit/>
              </a:bodyPr>
              <a:lstStyle/>
              <a:p>
                <a:pPr marL="285750" indent="-285750">
                  <a:buFont typeface="Wingdings" panose="05000000000000000000" pitchFamily="2" charset="2"/>
                  <a:buChar char="§"/>
                </a:pPr>
                <a:r>
                  <a:rPr lang="en-GB" dirty="0">
                    <a:solidFill>
                      <a:schemeClr val="bg1"/>
                    </a:solidFill>
                  </a:rPr>
                  <a:t>Started by drawing the median line</a:t>
                </a:r>
              </a:p>
              <a:p>
                <a:pPr marL="285750" indent="-285750">
                  <a:buFont typeface="Wingdings" panose="05000000000000000000" pitchFamily="2" charset="2"/>
                  <a:buChar char="§"/>
                </a:pPr>
                <a:r>
                  <a:rPr lang="en-GB" dirty="0">
                    <a:solidFill>
                      <a:schemeClr val="bg1"/>
                    </a:solidFill>
                  </a:rPr>
                  <a:t>Defined shape of the base</a:t>
                </a:r>
              </a:p>
              <a:p>
                <a:pPr marL="285750" indent="-285750">
                  <a:buFont typeface="Wingdings" panose="05000000000000000000" pitchFamily="2" charset="2"/>
                  <a:buChar char="§"/>
                </a:pPr>
                <a:r>
                  <a:rPr lang="en-GB" dirty="0">
                    <a:solidFill>
                      <a:schemeClr val="bg1"/>
                    </a:solidFill>
                  </a:rPr>
                  <a:t>Created the swept blend feature</a:t>
                </a:r>
              </a:p>
            </p:txBody>
          </p:sp>
        </p:grpSp>
      </p:grpSp>
    </p:spTree>
    <p:extLst>
      <p:ext uri="{BB962C8B-B14F-4D97-AF65-F5344CB8AC3E}">
        <p14:creationId xmlns:p14="http://schemas.microsoft.com/office/powerpoint/2010/main" val="296630611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32"/>
                                        </p:tgtEl>
                                      </p:cBhvr>
                                    </p:animEffect>
                                    <p:set>
                                      <p:cBhvr>
                                        <p:cTn id="7" dur="1" fill="hold">
                                          <p:stCondLst>
                                            <p:cond delay="499"/>
                                          </p:stCondLst>
                                        </p:cTn>
                                        <p:tgtEl>
                                          <p:spTgt spid="32"/>
                                        </p:tgtEl>
                                        <p:attrNameLst>
                                          <p:attrName>style.visibility</p:attrName>
                                        </p:attrNameLst>
                                      </p:cBhvr>
                                      <p:to>
                                        <p:strVal val="hidden"/>
                                      </p:to>
                                    </p:set>
                                  </p:childTnLst>
                                </p:cTn>
                              </p:par>
                              <p:par>
                                <p:cTn id="8" presetID="37" presetClass="emph" presetSubtype="128" accel="10000" decel="10000" fill="hold" nodeType="withEffect">
                                  <p:stCondLst>
                                    <p:cond delay="0"/>
                                  </p:stCondLst>
                                  <p:childTnLst>
                                    <p:animRot by="10800000">
                                      <p:cBhvr>
                                        <p:cTn id="9" dur="2000" fill="hold"/>
                                        <p:tgtEl>
                                          <p:spTgt spid="6"/>
                                        </p:tgtEl>
                                        <p:attrNameLst>
                                          <p:attrName>3d.view.rotation.y</p:attrName>
                                        </p:attrNameLst>
                                      </p:cBhvr>
                                    </p:animRot>
                                  </p:childTnLst>
                                </p:cTn>
                              </p:par>
                              <p:par>
                                <p:cTn id="10" presetID="10" presetClass="entr" presetSubtype="0" fill="hold" nodeType="withEffect">
                                  <p:stCondLst>
                                    <p:cond delay="0"/>
                                  </p:stCondLst>
                                  <p:childTnLst>
                                    <p:set>
                                      <p:cBhvr>
                                        <p:cTn id="11" dur="1" fill="hold">
                                          <p:stCondLst>
                                            <p:cond delay="0"/>
                                          </p:stCondLst>
                                        </p:cTn>
                                        <p:tgtEl>
                                          <p:spTgt spid="36"/>
                                        </p:tgtEl>
                                        <p:attrNameLst>
                                          <p:attrName>style.visibility</p:attrName>
                                        </p:attrNameLst>
                                      </p:cBhvr>
                                      <p:to>
                                        <p:strVal val="visible"/>
                                      </p:to>
                                    </p:set>
                                    <p:animEffect transition="in" filter="fade">
                                      <p:cBhvr>
                                        <p:cTn id="12" dur="500"/>
                                        <p:tgtEl>
                                          <p:spTgt spid="36"/>
                                        </p:tgtEl>
                                      </p:cBhvr>
                                    </p:animEffect>
                                  </p:childTnLst>
                                </p:cTn>
                              </p:par>
                              <p:par>
                                <p:cTn id="13" presetID="10" presetClass="entr" presetSubtype="0" fill="hold" nodeType="with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7" name="3D Model 6">
                <a:extLst>
                  <a:ext uri="{FF2B5EF4-FFF2-40B4-BE49-F238E27FC236}">
                    <a16:creationId xmlns:a16="http://schemas.microsoft.com/office/drawing/2014/main" id="{54EE91BF-7229-E827-FE13-1FA3331E14BD}"/>
                  </a:ext>
                </a:extLst>
              </p:cNvPr>
              <p:cNvGraphicFramePr>
                <a:graphicFrameLocks noChangeAspect="1"/>
              </p:cNvGraphicFramePr>
              <p:nvPr>
                <p:extLst>
                  <p:ext uri="{D42A27DB-BD31-4B8C-83A1-F6EECF244321}">
                    <p14:modId xmlns:p14="http://schemas.microsoft.com/office/powerpoint/2010/main" val="2520706558"/>
                  </p:ext>
                </p:extLst>
              </p:nvPr>
            </p:nvGraphicFramePr>
            <p:xfrm rot="10800000">
              <a:off x="1338190" y="1493276"/>
              <a:ext cx="2215342" cy="4864191"/>
            </p:xfrm>
            <a:graphic>
              <a:graphicData uri="http://schemas.microsoft.com/office/drawing/2017/model3d">
                <am3d:model3d r:embed="rId3">
                  <am3d:spPr>
                    <a:xfrm rot="10800000">
                      <a:off x="0" y="0"/>
                      <a:ext cx="2215342" cy="4864191"/>
                    </a:xfrm>
                    <a:prstGeom prst="rect">
                      <a:avLst/>
                    </a:prstGeom>
                  </am3d:spPr>
                  <am3d:camera>
                    <am3d:pos x="0" y="0" z="52160287"/>
                    <am3d:up dx="0" dy="36000000" dz="0"/>
                    <am3d:lookAt x="0" y="0" z="0"/>
                    <am3d:perspective fov="2700000"/>
                  </am3d:camera>
                  <am3d:trans>
                    <am3d:meterPerModelUnit n="18674155" d="1000000"/>
                    <am3d:preTrans dx="-1194685" dy="-2689079" dz="16843696"/>
                    <am3d:scale>
                      <am3d:sx n="1000000" d="1000000"/>
                      <am3d:sy n="1000000" d="1000000"/>
                      <am3d:sz n="1000000" d="1000000"/>
                    </am3d:scale>
                    <am3d:rot ax="16200000"/>
                    <am3d:postTrans dx="0" dy="0" dz="0"/>
                  </am3d:trans>
                  <am3d:raster rName="Office3DRenderer" rVer="16.0.8326">
                    <am3d:blip r:embed="rId4"/>
                  </am3d:raster>
                  <am3d:objViewport viewportSz="553751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a:extLst>
                  <a:ext uri="{FF2B5EF4-FFF2-40B4-BE49-F238E27FC236}">
                    <a16:creationId xmlns:a16="http://schemas.microsoft.com/office/drawing/2014/main" id="{54EE91BF-7229-E827-FE13-1FA3331E14BD}"/>
                  </a:ext>
                </a:extLst>
              </p:cNvPr>
              <p:cNvPicPr>
                <a:picLocks noGrp="1" noRot="1" noChangeAspect="1" noMove="1" noResize="1" noEditPoints="1" noAdjustHandles="1" noChangeArrowheads="1" noChangeShapeType="1" noCrop="1"/>
              </p:cNvPicPr>
              <p:nvPr/>
            </p:nvPicPr>
            <p:blipFill>
              <a:blip r:embed="rId4"/>
              <a:stretch>
                <a:fillRect/>
              </a:stretch>
            </p:blipFill>
            <p:spPr>
              <a:xfrm rot="10800000">
                <a:off x="1338190" y="1493276"/>
                <a:ext cx="2215342" cy="4864191"/>
              </a:xfrm>
              <a:prstGeom prst="rect">
                <a:avLst/>
              </a:prstGeom>
            </p:spPr>
          </p:pic>
        </mc:Fallback>
      </mc:AlternateContent>
      <p:sp>
        <p:nvSpPr>
          <p:cNvPr id="3" name="Title 1">
            <a:extLst>
              <a:ext uri="{FF2B5EF4-FFF2-40B4-BE49-F238E27FC236}">
                <a16:creationId xmlns:a16="http://schemas.microsoft.com/office/drawing/2014/main" id="{978A2BD3-6ECA-116A-2D7F-8484B45A3628}"/>
              </a:ext>
            </a:extLst>
          </p:cNvPr>
          <p:cNvSpPr txBox="1">
            <a:spLocks/>
          </p:cNvSpPr>
          <p:nvPr/>
        </p:nvSpPr>
        <p:spPr>
          <a:xfrm>
            <a:off x="484551" y="470031"/>
            <a:ext cx="2314152" cy="8119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GB" b="1" i="1" dirty="0"/>
              <a:t>Part 27</a:t>
            </a:r>
          </a:p>
        </p:txBody>
      </p:sp>
      <p:grpSp>
        <p:nvGrpSpPr>
          <p:cNvPr id="25" name="Group 24">
            <a:extLst>
              <a:ext uri="{FF2B5EF4-FFF2-40B4-BE49-F238E27FC236}">
                <a16:creationId xmlns:a16="http://schemas.microsoft.com/office/drawing/2014/main" id="{FB537398-8C7A-98C7-FB96-BCEB7A6963A7}"/>
              </a:ext>
            </a:extLst>
          </p:cNvPr>
          <p:cNvGrpSpPr/>
          <p:nvPr/>
        </p:nvGrpSpPr>
        <p:grpSpPr>
          <a:xfrm>
            <a:off x="2273465" y="1624044"/>
            <a:ext cx="6948667" cy="3223928"/>
            <a:chOff x="2268639" y="1636784"/>
            <a:chExt cx="6948667" cy="3223928"/>
          </a:xfrm>
          <a:solidFill>
            <a:srgbClr val="C00000">
              <a:alpha val="45000"/>
            </a:srgbClr>
          </a:solidFill>
        </p:grpSpPr>
        <p:sp>
          <p:nvSpPr>
            <p:cNvPr id="11" name="TextBox 10">
              <a:extLst>
                <a:ext uri="{FF2B5EF4-FFF2-40B4-BE49-F238E27FC236}">
                  <a16:creationId xmlns:a16="http://schemas.microsoft.com/office/drawing/2014/main" id="{76AF2275-9170-EC39-4053-6F57187F19D7}"/>
                </a:ext>
              </a:extLst>
            </p:cNvPr>
            <p:cNvSpPr txBox="1"/>
            <p:nvPr/>
          </p:nvSpPr>
          <p:spPr>
            <a:xfrm>
              <a:off x="4851341" y="1636784"/>
              <a:ext cx="1375839" cy="369332"/>
            </a:xfrm>
            <a:prstGeom prst="rect">
              <a:avLst/>
            </a:prstGeom>
            <a:grpFill/>
            <a:ln>
              <a:solidFill>
                <a:schemeClr val="tx1"/>
              </a:solidFill>
            </a:ln>
          </p:spPr>
          <p:txBody>
            <a:bodyPr wrap="square" rtlCol="0">
              <a:spAutoFit/>
            </a:bodyPr>
            <a:lstStyle/>
            <a:p>
              <a:pPr algn="ctr"/>
              <a:r>
                <a:rPr lang="en-GB" b="1" i="1" dirty="0">
                  <a:latin typeface="+mj-lt"/>
                </a:rPr>
                <a:t>Split Body</a:t>
              </a:r>
            </a:p>
          </p:txBody>
        </p:sp>
        <p:cxnSp>
          <p:nvCxnSpPr>
            <p:cNvPr id="12" name="Connector: Elbow 11">
              <a:extLst>
                <a:ext uri="{FF2B5EF4-FFF2-40B4-BE49-F238E27FC236}">
                  <a16:creationId xmlns:a16="http://schemas.microsoft.com/office/drawing/2014/main" id="{6EF4DDED-C43A-1D0E-813C-F256EDF85887}"/>
                </a:ext>
              </a:extLst>
            </p:cNvPr>
            <p:cNvCxnSpPr>
              <a:cxnSpLocks/>
              <a:stCxn id="11" idx="1"/>
            </p:cNvCxnSpPr>
            <p:nvPr/>
          </p:nvCxnSpPr>
          <p:spPr>
            <a:xfrm rot="10800000" flipV="1">
              <a:off x="2268639" y="1821449"/>
              <a:ext cx="2582703" cy="3039263"/>
            </a:xfrm>
            <a:prstGeom prst="bentConnector2">
              <a:avLst/>
            </a:prstGeom>
            <a:grpFill/>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E7D19215-5B6E-D400-D923-9B7FC7B9D532}"/>
                </a:ext>
              </a:extLst>
            </p:cNvPr>
            <p:cNvSpPr txBox="1"/>
            <p:nvPr/>
          </p:nvSpPr>
          <p:spPr>
            <a:xfrm>
              <a:off x="4851340" y="2014951"/>
              <a:ext cx="4365966" cy="923330"/>
            </a:xfrm>
            <a:prstGeom prst="rect">
              <a:avLst/>
            </a:prstGeom>
            <a:grpFill/>
            <a:ln>
              <a:solidFill>
                <a:schemeClr val="tx1"/>
              </a:solidFill>
            </a:ln>
          </p:spPr>
          <p:txBody>
            <a:bodyPr wrap="square" rtlCol="0">
              <a:spAutoFit/>
            </a:bodyPr>
            <a:lstStyle/>
            <a:p>
              <a:r>
                <a:rPr lang="en-GB" dirty="0">
                  <a:solidFill>
                    <a:schemeClr val="bg1"/>
                  </a:solidFill>
                </a:rPr>
                <a:t>The body was split to be able to use the draft feature on a specific section</a:t>
              </a:r>
            </a:p>
          </p:txBody>
        </p:sp>
      </p:grpSp>
      <p:grpSp>
        <p:nvGrpSpPr>
          <p:cNvPr id="33" name="Group 32">
            <a:extLst>
              <a:ext uri="{FF2B5EF4-FFF2-40B4-BE49-F238E27FC236}">
                <a16:creationId xmlns:a16="http://schemas.microsoft.com/office/drawing/2014/main" id="{8D85470F-FF99-1999-5A07-28EAB44B3B78}"/>
              </a:ext>
            </a:extLst>
          </p:cNvPr>
          <p:cNvGrpSpPr/>
          <p:nvPr/>
        </p:nvGrpSpPr>
        <p:grpSpPr>
          <a:xfrm>
            <a:off x="2565370" y="3247621"/>
            <a:ext cx="6647725" cy="2381018"/>
            <a:chOff x="2653379" y="1636784"/>
            <a:chExt cx="6563927" cy="2153583"/>
          </a:xfrm>
          <a:solidFill>
            <a:srgbClr val="C00000">
              <a:alpha val="45000"/>
            </a:srgbClr>
          </a:solidFill>
        </p:grpSpPr>
        <p:sp>
          <p:nvSpPr>
            <p:cNvPr id="34" name="TextBox 33">
              <a:extLst>
                <a:ext uri="{FF2B5EF4-FFF2-40B4-BE49-F238E27FC236}">
                  <a16:creationId xmlns:a16="http://schemas.microsoft.com/office/drawing/2014/main" id="{12EECF2E-6DF1-D456-ABEF-CA6761B48F83}"/>
                </a:ext>
              </a:extLst>
            </p:cNvPr>
            <p:cNvSpPr txBox="1"/>
            <p:nvPr/>
          </p:nvSpPr>
          <p:spPr>
            <a:xfrm>
              <a:off x="4851341" y="1636784"/>
              <a:ext cx="1375839" cy="369332"/>
            </a:xfrm>
            <a:prstGeom prst="rect">
              <a:avLst/>
            </a:prstGeom>
            <a:grpFill/>
            <a:ln>
              <a:solidFill>
                <a:schemeClr val="tx1"/>
              </a:solidFill>
            </a:ln>
          </p:spPr>
          <p:txBody>
            <a:bodyPr wrap="square" lIns="91440" tIns="45720" rIns="91440" bIns="45720" rtlCol="0" anchor="t">
              <a:spAutoFit/>
            </a:bodyPr>
            <a:lstStyle/>
            <a:p>
              <a:pPr algn="ctr"/>
              <a:r>
                <a:rPr lang="en-GB" b="1" i="1" dirty="0">
                  <a:latin typeface="+mj-lt"/>
                </a:rPr>
                <a:t>Draft</a:t>
              </a:r>
            </a:p>
          </p:txBody>
        </p:sp>
        <p:cxnSp>
          <p:nvCxnSpPr>
            <p:cNvPr id="35" name="Connector: Elbow 34">
              <a:extLst>
                <a:ext uri="{FF2B5EF4-FFF2-40B4-BE49-F238E27FC236}">
                  <a16:creationId xmlns:a16="http://schemas.microsoft.com/office/drawing/2014/main" id="{EF7800AA-3A1E-8D21-0420-743D35E5D626}"/>
                </a:ext>
              </a:extLst>
            </p:cNvPr>
            <p:cNvCxnSpPr>
              <a:cxnSpLocks/>
              <a:stCxn id="34" idx="1"/>
            </p:cNvCxnSpPr>
            <p:nvPr/>
          </p:nvCxnSpPr>
          <p:spPr>
            <a:xfrm rot="10800000" flipV="1">
              <a:off x="2653379" y="1821449"/>
              <a:ext cx="2197963" cy="1968918"/>
            </a:xfrm>
            <a:prstGeom prst="bentConnector3">
              <a:avLst>
                <a:gd name="adj1" fmla="val 99958"/>
              </a:avLst>
            </a:prstGeom>
            <a:grpFill/>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36" name="TextBox 35">
              <a:extLst>
                <a:ext uri="{FF2B5EF4-FFF2-40B4-BE49-F238E27FC236}">
                  <a16:creationId xmlns:a16="http://schemas.microsoft.com/office/drawing/2014/main" id="{3EED35B4-3F76-4EC6-B4FE-9A39A7C1968B}"/>
                </a:ext>
              </a:extLst>
            </p:cNvPr>
            <p:cNvSpPr txBox="1"/>
            <p:nvPr/>
          </p:nvSpPr>
          <p:spPr>
            <a:xfrm>
              <a:off x="4851340" y="2014951"/>
              <a:ext cx="4365966" cy="584593"/>
            </a:xfrm>
            <a:prstGeom prst="rect">
              <a:avLst/>
            </a:prstGeom>
            <a:grpFill/>
            <a:ln>
              <a:solidFill>
                <a:schemeClr val="tx1"/>
              </a:solidFill>
            </a:ln>
          </p:spPr>
          <p:txBody>
            <a:bodyPr wrap="square" rtlCol="0">
              <a:spAutoFit/>
            </a:bodyPr>
            <a:lstStyle/>
            <a:p>
              <a:r>
                <a:rPr lang="en-GB" dirty="0">
                  <a:solidFill>
                    <a:schemeClr val="bg1"/>
                  </a:solidFill>
                </a:rPr>
                <a:t>Curved the bottom body at an angle of 7</a:t>
              </a:r>
              <a:r>
                <a:rPr lang="en-GB" b="0" i="0" dirty="0">
                  <a:solidFill>
                    <a:srgbClr val="E8EAED"/>
                  </a:solidFill>
                  <a:effectLst/>
                </a:rPr>
                <a:t>°</a:t>
              </a:r>
              <a:endParaRPr lang="en-GB" dirty="0">
                <a:solidFill>
                  <a:schemeClr val="bg1"/>
                </a:solidFill>
              </a:endParaRPr>
            </a:p>
          </p:txBody>
        </p:sp>
      </p:grpSp>
      <p:grpSp>
        <p:nvGrpSpPr>
          <p:cNvPr id="44" name="Group 43">
            <a:extLst>
              <a:ext uri="{FF2B5EF4-FFF2-40B4-BE49-F238E27FC236}">
                <a16:creationId xmlns:a16="http://schemas.microsoft.com/office/drawing/2014/main" id="{ACE9E592-5256-7731-3ACB-F77B2D40D36A}"/>
              </a:ext>
            </a:extLst>
          </p:cNvPr>
          <p:cNvGrpSpPr/>
          <p:nvPr/>
        </p:nvGrpSpPr>
        <p:grpSpPr>
          <a:xfrm>
            <a:off x="2733931" y="4848534"/>
            <a:ext cx="6488201" cy="1231934"/>
            <a:chOff x="2729105" y="1429348"/>
            <a:chExt cx="6488201" cy="1231934"/>
          </a:xfrm>
          <a:solidFill>
            <a:srgbClr val="C00000">
              <a:alpha val="45000"/>
            </a:srgbClr>
          </a:solidFill>
        </p:grpSpPr>
        <p:sp>
          <p:nvSpPr>
            <p:cNvPr id="45" name="TextBox 44">
              <a:extLst>
                <a:ext uri="{FF2B5EF4-FFF2-40B4-BE49-F238E27FC236}">
                  <a16:creationId xmlns:a16="http://schemas.microsoft.com/office/drawing/2014/main" id="{DE19828D-C4E4-261E-40F6-5603C2EFAD4B}"/>
                </a:ext>
              </a:extLst>
            </p:cNvPr>
            <p:cNvSpPr txBox="1"/>
            <p:nvPr/>
          </p:nvSpPr>
          <p:spPr>
            <a:xfrm>
              <a:off x="4851341" y="1636784"/>
              <a:ext cx="1375839" cy="369332"/>
            </a:xfrm>
            <a:prstGeom prst="rect">
              <a:avLst/>
            </a:prstGeom>
            <a:grpFill/>
            <a:ln>
              <a:solidFill>
                <a:schemeClr val="tx1"/>
              </a:solidFill>
            </a:ln>
          </p:spPr>
          <p:txBody>
            <a:bodyPr wrap="square" rtlCol="0">
              <a:spAutoFit/>
            </a:bodyPr>
            <a:lstStyle/>
            <a:p>
              <a:pPr algn="ctr"/>
              <a:r>
                <a:rPr lang="en-GB" b="1" i="1" dirty="0">
                  <a:latin typeface="+mj-lt"/>
                </a:rPr>
                <a:t>Merge</a:t>
              </a:r>
            </a:p>
          </p:txBody>
        </p:sp>
        <p:cxnSp>
          <p:nvCxnSpPr>
            <p:cNvPr id="46" name="Connector: Elbow 45">
              <a:extLst>
                <a:ext uri="{FF2B5EF4-FFF2-40B4-BE49-F238E27FC236}">
                  <a16:creationId xmlns:a16="http://schemas.microsoft.com/office/drawing/2014/main" id="{E644F9C3-E4C8-84B8-37DA-4E7AEC0D6169}"/>
                </a:ext>
              </a:extLst>
            </p:cNvPr>
            <p:cNvCxnSpPr>
              <a:cxnSpLocks/>
              <a:stCxn id="45" idx="1"/>
            </p:cNvCxnSpPr>
            <p:nvPr/>
          </p:nvCxnSpPr>
          <p:spPr>
            <a:xfrm rot="10800000">
              <a:off x="2729105" y="1429348"/>
              <a:ext cx="2122237" cy="392102"/>
            </a:xfrm>
            <a:prstGeom prst="bentConnector3">
              <a:avLst>
                <a:gd name="adj1" fmla="val 50000"/>
              </a:avLst>
            </a:prstGeom>
            <a:grpFill/>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47" name="TextBox 46">
              <a:extLst>
                <a:ext uri="{FF2B5EF4-FFF2-40B4-BE49-F238E27FC236}">
                  <a16:creationId xmlns:a16="http://schemas.microsoft.com/office/drawing/2014/main" id="{98295E99-C7C6-749E-A215-9EE4D13D8EC9}"/>
                </a:ext>
              </a:extLst>
            </p:cNvPr>
            <p:cNvSpPr txBox="1"/>
            <p:nvPr/>
          </p:nvSpPr>
          <p:spPr>
            <a:xfrm>
              <a:off x="4851340" y="2014951"/>
              <a:ext cx="4365966" cy="646331"/>
            </a:xfrm>
            <a:prstGeom prst="rect">
              <a:avLst/>
            </a:prstGeom>
            <a:grpFill/>
            <a:ln>
              <a:solidFill>
                <a:schemeClr val="tx1"/>
              </a:solidFill>
            </a:ln>
          </p:spPr>
          <p:txBody>
            <a:bodyPr wrap="square" rtlCol="0">
              <a:spAutoFit/>
            </a:bodyPr>
            <a:lstStyle/>
            <a:p>
              <a:r>
                <a:rPr lang="en-GB" dirty="0">
                  <a:solidFill>
                    <a:schemeClr val="bg1"/>
                  </a:solidFill>
                </a:rPr>
                <a:t>Merge the two bodies back together after the needed changes</a:t>
              </a:r>
            </a:p>
          </p:txBody>
        </p:sp>
      </p:grpSp>
      <p:grpSp>
        <p:nvGrpSpPr>
          <p:cNvPr id="52" name="Group 51">
            <a:extLst>
              <a:ext uri="{FF2B5EF4-FFF2-40B4-BE49-F238E27FC236}">
                <a16:creationId xmlns:a16="http://schemas.microsoft.com/office/drawing/2014/main" id="{015DC62F-9BDE-2156-AFDF-8A4798F4E990}"/>
              </a:ext>
            </a:extLst>
          </p:cNvPr>
          <p:cNvGrpSpPr/>
          <p:nvPr/>
        </p:nvGrpSpPr>
        <p:grpSpPr>
          <a:xfrm>
            <a:off x="2565370" y="1991926"/>
            <a:ext cx="6647725" cy="2396882"/>
            <a:chOff x="2569581" y="1636784"/>
            <a:chExt cx="6647725" cy="2396882"/>
          </a:xfrm>
          <a:solidFill>
            <a:srgbClr val="C00000">
              <a:alpha val="45000"/>
            </a:srgbClr>
          </a:solidFill>
        </p:grpSpPr>
        <p:sp>
          <p:nvSpPr>
            <p:cNvPr id="53" name="TextBox 52">
              <a:extLst>
                <a:ext uri="{FF2B5EF4-FFF2-40B4-BE49-F238E27FC236}">
                  <a16:creationId xmlns:a16="http://schemas.microsoft.com/office/drawing/2014/main" id="{ACFA0A90-7DD0-59D7-3607-230FD2B5CFF5}"/>
                </a:ext>
              </a:extLst>
            </p:cNvPr>
            <p:cNvSpPr txBox="1"/>
            <p:nvPr/>
          </p:nvSpPr>
          <p:spPr>
            <a:xfrm>
              <a:off x="4851341" y="1636784"/>
              <a:ext cx="1375839" cy="369332"/>
            </a:xfrm>
            <a:prstGeom prst="rect">
              <a:avLst/>
            </a:prstGeom>
            <a:grpFill/>
            <a:ln>
              <a:solidFill>
                <a:schemeClr val="tx1"/>
              </a:solidFill>
            </a:ln>
          </p:spPr>
          <p:txBody>
            <a:bodyPr wrap="square" rtlCol="0">
              <a:spAutoFit/>
            </a:bodyPr>
            <a:lstStyle/>
            <a:p>
              <a:pPr algn="ctr"/>
              <a:r>
                <a:rPr lang="en-GB" b="1" i="1" dirty="0">
                  <a:latin typeface="+mj-lt"/>
                </a:rPr>
                <a:t>Shell</a:t>
              </a:r>
            </a:p>
          </p:txBody>
        </p:sp>
        <p:cxnSp>
          <p:nvCxnSpPr>
            <p:cNvPr id="54" name="Connector: Elbow 53">
              <a:extLst>
                <a:ext uri="{FF2B5EF4-FFF2-40B4-BE49-F238E27FC236}">
                  <a16:creationId xmlns:a16="http://schemas.microsoft.com/office/drawing/2014/main" id="{D9918706-DEC9-F468-E99E-6ECE95DDBC93}"/>
                </a:ext>
              </a:extLst>
            </p:cNvPr>
            <p:cNvCxnSpPr>
              <a:cxnSpLocks/>
              <a:stCxn id="53" idx="1"/>
            </p:cNvCxnSpPr>
            <p:nvPr/>
          </p:nvCxnSpPr>
          <p:spPr>
            <a:xfrm rot="10800000" flipV="1">
              <a:off x="2569581" y="1821449"/>
              <a:ext cx="2281761" cy="2212217"/>
            </a:xfrm>
            <a:prstGeom prst="bentConnector3">
              <a:avLst>
                <a:gd name="adj1" fmla="val 50000"/>
              </a:avLst>
            </a:prstGeom>
            <a:grpFill/>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55" name="TextBox 54">
              <a:extLst>
                <a:ext uri="{FF2B5EF4-FFF2-40B4-BE49-F238E27FC236}">
                  <a16:creationId xmlns:a16="http://schemas.microsoft.com/office/drawing/2014/main" id="{E87A19BC-1EAC-79B1-A10D-173022532AE3}"/>
                </a:ext>
              </a:extLst>
            </p:cNvPr>
            <p:cNvSpPr txBox="1"/>
            <p:nvPr/>
          </p:nvSpPr>
          <p:spPr>
            <a:xfrm>
              <a:off x="4851340" y="2014951"/>
              <a:ext cx="4365966" cy="646331"/>
            </a:xfrm>
            <a:prstGeom prst="rect">
              <a:avLst/>
            </a:prstGeom>
            <a:grpFill/>
            <a:ln>
              <a:solidFill>
                <a:schemeClr val="tx1"/>
              </a:solidFill>
            </a:ln>
          </p:spPr>
          <p:txBody>
            <a:bodyPr wrap="square" rtlCol="0">
              <a:spAutoFit/>
            </a:bodyPr>
            <a:lstStyle/>
            <a:p>
              <a:r>
                <a:rPr lang="en-GB" dirty="0">
                  <a:solidFill>
                    <a:schemeClr val="bg1"/>
                  </a:solidFill>
                  <a:latin typeface="Arial"/>
                  <a:cs typeface="Arial"/>
                </a:rPr>
                <a:t>Used the Shell feature, to empty the desired face of the object</a:t>
              </a:r>
              <a:endParaRPr lang="en-GB" dirty="0">
                <a:solidFill>
                  <a:schemeClr val="bg1"/>
                </a:solidFill>
              </a:endParaRPr>
            </a:p>
          </p:txBody>
        </p:sp>
      </p:grpSp>
      <p:grpSp>
        <p:nvGrpSpPr>
          <p:cNvPr id="58" name="Group 57">
            <a:extLst>
              <a:ext uri="{FF2B5EF4-FFF2-40B4-BE49-F238E27FC236}">
                <a16:creationId xmlns:a16="http://schemas.microsoft.com/office/drawing/2014/main" id="{57B681F9-BB38-30D7-4F14-7973A719D510}"/>
              </a:ext>
            </a:extLst>
          </p:cNvPr>
          <p:cNvGrpSpPr/>
          <p:nvPr/>
        </p:nvGrpSpPr>
        <p:grpSpPr>
          <a:xfrm>
            <a:off x="4847129" y="4133945"/>
            <a:ext cx="4365966" cy="1024498"/>
            <a:chOff x="4851340" y="1636784"/>
            <a:chExt cx="4365966" cy="1024498"/>
          </a:xfrm>
          <a:solidFill>
            <a:srgbClr val="C00000">
              <a:alpha val="45000"/>
            </a:srgbClr>
          </a:solidFill>
        </p:grpSpPr>
        <p:sp>
          <p:nvSpPr>
            <p:cNvPr id="59" name="TextBox 58">
              <a:extLst>
                <a:ext uri="{FF2B5EF4-FFF2-40B4-BE49-F238E27FC236}">
                  <a16:creationId xmlns:a16="http://schemas.microsoft.com/office/drawing/2014/main" id="{DB9D2E48-CD78-E8B4-3162-FB8D7621300A}"/>
                </a:ext>
              </a:extLst>
            </p:cNvPr>
            <p:cNvSpPr txBox="1"/>
            <p:nvPr/>
          </p:nvSpPr>
          <p:spPr>
            <a:xfrm>
              <a:off x="4851341" y="1636784"/>
              <a:ext cx="1375839" cy="369332"/>
            </a:xfrm>
            <a:prstGeom prst="rect">
              <a:avLst/>
            </a:prstGeom>
            <a:grpFill/>
            <a:ln>
              <a:solidFill>
                <a:schemeClr val="tx1"/>
              </a:solidFill>
            </a:ln>
          </p:spPr>
          <p:txBody>
            <a:bodyPr wrap="square" rtlCol="0">
              <a:spAutoFit/>
            </a:bodyPr>
            <a:lstStyle/>
            <a:p>
              <a:pPr algn="ctr"/>
              <a:r>
                <a:rPr lang="en-GB" b="1" i="1" dirty="0">
                  <a:latin typeface="+mj-lt"/>
                </a:rPr>
                <a:t>Extrude</a:t>
              </a:r>
            </a:p>
          </p:txBody>
        </p:sp>
        <p:sp>
          <p:nvSpPr>
            <p:cNvPr id="61" name="TextBox 60">
              <a:extLst>
                <a:ext uri="{FF2B5EF4-FFF2-40B4-BE49-F238E27FC236}">
                  <a16:creationId xmlns:a16="http://schemas.microsoft.com/office/drawing/2014/main" id="{B968762B-5766-7AEA-063D-DDB7EB10824C}"/>
                </a:ext>
              </a:extLst>
            </p:cNvPr>
            <p:cNvSpPr txBox="1"/>
            <p:nvPr/>
          </p:nvSpPr>
          <p:spPr>
            <a:xfrm>
              <a:off x="4851340" y="2014951"/>
              <a:ext cx="4365966" cy="646331"/>
            </a:xfrm>
            <a:prstGeom prst="rect">
              <a:avLst/>
            </a:prstGeom>
            <a:grpFill/>
            <a:ln>
              <a:solidFill>
                <a:schemeClr val="tx1"/>
              </a:solidFill>
            </a:ln>
          </p:spPr>
          <p:txBody>
            <a:bodyPr wrap="square" rtlCol="0">
              <a:spAutoFit/>
            </a:bodyPr>
            <a:lstStyle/>
            <a:p>
              <a:r>
                <a:rPr lang="en-GB" dirty="0">
                  <a:solidFill>
                    <a:schemeClr val="bg1"/>
                  </a:solidFill>
                </a:rPr>
                <a:t>Used to create all the features, such as cylinders, walls and openings</a:t>
              </a:r>
            </a:p>
          </p:txBody>
        </p:sp>
      </p:grpSp>
    </p:spTree>
    <p:extLst>
      <p:ext uri="{BB962C8B-B14F-4D97-AF65-F5344CB8AC3E}">
        <p14:creationId xmlns:p14="http://schemas.microsoft.com/office/powerpoint/2010/main" val="1865315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25"/>
                                        </p:tgtEl>
                                      </p:cBhvr>
                                    </p:animEffect>
                                    <p:set>
                                      <p:cBhvr>
                                        <p:cTn id="7" dur="1" fill="hold">
                                          <p:stCondLst>
                                            <p:cond delay="99"/>
                                          </p:stCondLst>
                                        </p:cTn>
                                        <p:tgtEl>
                                          <p:spTgt spid="25"/>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100"/>
                                        <p:tgtEl>
                                          <p:spTgt spid="33"/>
                                        </p:tgtEl>
                                      </p:cBhvr>
                                    </p:animEffect>
                                    <p:set>
                                      <p:cBhvr>
                                        <p:cTn id="10" dur="1" fill="hold">
                                          <p:stCondLst>
                                            <p:cond delay="99"/>
                                          </p:stCondLst>
                                        </p:cTn>
                                        <p:tgtEl>
                                          <p:spTgt spid="33"/>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100"/>
                                        <p:tgtEl>
                                          <p:spTgt spid="44"/>
                                        </p:tgtEl>
                                      </p:cBhvr>
                                    </p:animEffect>
                                    <p:set>
                                      <p:cBhvr>
                                        <p:cTn id="13" dur="1" fill="hold">
                                          <p:stCondLst>
                                            <p:cond delay="99"/>
                                          </p:stCondLst>
                                        </p:cTn>
                                        <p:tgtEl>
                                          <p:spTgt spid="44"/>
                                        </p:tgtEl>
                                        <p:attrNameLst>
                                          <p:attrName>style.visibility</p:attrName>
                                        </p:attrNameLst>
                                      </p:cBhvr>
                                      <p:to>
                                        <p:strVal val="hidden"/>
                                      </p:to>
                                    </p:set>
                                  </p:childTnLst>
                                </p:cTn>
                              </p:par>
                              <p:par>
                                <p:cTn id="14" presetID="37" presetClass="emph" presetSubtype="256" fill="hold" nodeType="withEffect">
                                  <p:stCondLst>
                                    <p:cond delay="0"/>
                                  </p:stCondLst>
                                  <p:childTnLst>
                                    <p:animRot by="-10800000">
                                      <p:cBhvr>
                                        <p:cTn id="15" dur="2000" fill="hold"/>
                                        <p:tgtEl>
                                          <p:spTgt spid="7"/>
                                        </p:tgtEl>
                                        <p:attrNameLst>
                                          <p:attrName>3d.view.rotation.y</p:attrName>
                                        </p:attrNameLst>
                                      </p:cBhvr>
                                    </p:animRot>
                                  </p:childTnLst>
                                </p:cTn>
                              </p:par>
                              <p:par>
                                <p:cTn id="16" presetID="10" presetClass="entr" presetSubtype="0" fill="hold"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100"/>
                                        <p:tgtEl>
                                          <p:spTgt spid="52"/>
                                        </p:tgtEl>
                                      </p:cBhvr>
                                    </p:animEffect>
                                  </p:childTnLst>
                                </p:cTn>
                              </p:par>
                              <p:par>
                                <p:cTn id="19" presetID="10" presetClass="entr" presetSubtype="0" fill="hold" nodeType="withEffect">
                                  <p:stCondLst>
                                    <p:cond delay="0"/>
                                  </p:stCondLst>
                                  <p:childTnLst>
                                    <p:set>
                                      <p:cBhvr>
                                        <p:cTn id="20" dur="1" fill="hold">
                                          <p:stCondLst>
                                            <p:cond delay="0"/>
                                          </p:stCondLst>
                                        </p:cTn>
                                        <p:tgtEl>
                                          <p:spTgt spid="58"/>
                                        </p:tgtEl>
                                        <p:attrNameLst>
                                          <p:attrName>style.visibility</p:attrName>
                                        </p:attrNameLst>
                                      </p:cBhvr>
                                      <p:to>
                                        <p:strVal val="visible"/>
                                      </p:to>
                                    </p:set>
                                    <p:animEffect transition="in" filter="fade">
                                      <p:cBhvr>
                                        <p:cTn id="21" dur="1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FB2AD1BF-8973-3704-EA1A-8B5DD38E73C3}"/>
              </a:ext>
            </a:extLst>
          </p:cNvPr>
          <p:cNvSpPr txBox="1">
            <a:spLocks/>
          </p:cNvSpPr>
          <p:nvPr/>
        </p:nvSpPr>
        <p:spPr>
          <a:xfrm>
            <a:off x="484551" y="470031"/>
            <a:ext cx="2314152" cy="8119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GB" b="1" i="1" dirty="0"/>
              <a:t>Motor</a:t>
            </a:r>
          </a:p>
        </p:txBody>
      </p:sp>
      <mc:AlternateContent xmlns:mc="http://schemas.openxmlformats.org/markup-compatibility/2006">
        <mc:Choice xmlns:am3d="http://schemas.microsoft.com/office/drawing/2017/model3d" Requires="am3d">
          <p:graphicFrame>
            <p:nvGraphicFramePr>
              <p:cNvPr id="13" name="3D Model 12">
                <a:extLst>
                  <a:ext uri="{FF2B5EF4-FFF2-40B4-BE49-F238E27FC236}">
                    <a16:creationId xmlns:a16="http://schemas.microsoft.com/office/drawing/2014/main" id="{525CD7D3-E82D-F99C-8B5A-923D4D6FDD79}"/>
                  </a:ext>
                </a:extLst>
              </p:cNvPr>
              <p:cNvGraphicFramePr>
                <a:graphicFrameLocks noChangeAspect="1"/>
              </p:cNvGraphicFramePr>
              <p:nvPr>
                <p:extLst>
                  <p:ext uri="{D42A27DB-BD31-4B8C-83A1-F6EECF244321}">
                    <p14:modId xmlns:p14="http://schemas.microsoft.com/office/powerpoint/2010/main" val="3889825660"/>
                  </p:ext>
                </p:extLst>
              </p:nvPr>
            </p:nvGraphicFramePr>
            <p:xfrm>
              <a:off x="1303633" y="1719358"/>
              <a:ext cx="2454726" cy="4414699"/>
            </p:xfrm>
            <a:graphic>
              <a:graphicData uri="http://schemas.microsoft.com/office/drawing/2017/model3d">
                <am3d:model3d r:embed="rId4">
                  <am3d:spPr>
                    <a:xfrm>
                      <a:off x="0" y="0"/>
                      <a:ext cx="2454726" cy="4414699"/>
                    </a:xfrm>
                    <a:prstGeom prst="rect">
                      <a:avLst/>
                    </a:prstGeom>
                  </am3d:spPr>
                  <am3d:camera>
                    <am3d:pos x="0" y="0" z="55347889"/>
                    <am3d:up dx="0" dy="36000000" dz="0"/>
                    <am3d:lookAt x="0" y="0" z="0"/>
                    <am3d:perspective fov="2700000"/>
                  </am3d:camera>
                  <am3d:trans>
                    <am3d:meterPerModelUnit n="17605633" d="1000000"/>
                    <am3d:preTrans dx="46514" dy="-1521126" dz="4761039"/>
                    <am3d:scale>
                      <am3d:sx n="1000000" d="1000000"/>
                      <am3d:sy n="1000000" d="1000000"/>
                      <am3d:sz n="1000000" d="1000000"/>
                    </am3d:scale>
                    <am3d:rot ax="8700000" ay="1800000" az="9600000"/>
                    <am3d:postTrans dx="0" dy="0" dz="0"/>
                  </am3d:trans>
                  <am3d:raster rName="Office3DRenderer" rVer="16.0.8326">
                    <am3d:blip r:embed="rId5"/>
                  </am3d:raster>
                  <am3d:objViewport viewportSz="529002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3" name="3D Model 12">
                <a:extLst>
                  <a:ext uri="{FF2B5EF4-FFF2-40B4-BE49-F238E27FC236}">
                    <a16:creationId xmlns:a16="http://schemas.microsoft.com/office/drawing/2014/main" id="{525CD7D3-E82D-F99C-8B5A-923D4D6FDD79}"/>
                  </a:ext>
                </a:extLst>
              </p:cNvPr>
              <p:cNvPicPr>
                <a:picLocks noGrp="1" noRot="1" noChangeAspect="1" noMove="1" noResize="1" noEditPoints="1" noAdjustHandles="1" noChangeArrowheads="1" noChangeShapeType="1" noCrop="1"/>
              </p:cNvPicPr>
              <p:nvPr/>
            </p:nvPicPr>
            <p:blipFill>
              <a:blip r:embed="rId5"/>
              <a:stretch>
                <a:fillRect/>
              </a:stretch>
            </p:blipFill>
            <p:spPr>
              <a:xfrm>
                <a:off x="1303633" y="1719358"/>
                <a:ext cx="2454726" cy="4414699"/>
              </a:xfrm>
              <a:prstGeom prst="rect">
                <a:avLst/>
              </a:prstGeom>
            </p:spPr>
          </p:pic>
        </mc:Fallback>
      </mc:AlternateContent>
      <p:grpSp>
        <p:nvGrpSpPr>
          <p:cNvPr id="16" name="Group 15">
            <a:extLst>
              <a:ext uri="{FF2B5EF4-FFF2-40B4-BE49-F238E27FC236}">
                <a16:creationId xmlns:a16="http://schemas.microsoft.com/office/drawing/2014/main" id="{EB7DB8A0-9C59-73BE-A9E3-934A7F491AB5}"/>
              </a:ext>
            </a:extLst>
          </p:cNvPr>
          <p:cNvGrpSpPr/>
          <p:nvPr/>
        </p:nvGrpSpPr>
        <p:grpSpPr>
          <a:xfrm>
            <a:off x="2096220" y="2030784"/>
            <a:ext cx="7058380" cy="1518456"/>
            <a:chOff x="1326063" y="1636784"/>
            <a:chExt cx="7621132" cy="1518456"/>
          </a:xfrm>
          <a:solidFill>
            <a:srgbClr val="C00000">
              <a:alpha val="45000"/>
            </a:srgbClr>
          </a:solidFill>
        </p:grpSpPr>
        <p:sp>
          <p:nvSpPr>
            <p:cNvPr id="17" name="TextBox 16">
              <a:extLst>
                <a:ext uri="{FF2B5EF4-FFF2-40B4-BE49-F238E27FC236}">
                  <a16:creationId xmlns:a16="http://schemas.microsoft.com/office/drawing/2014/main" id="{6A05C7E6-2A1D-2CD0-8ACB-22F12227B225}"/>
                </a:ext>
              </a:extLst>
            </p:cNvPr>
            <p:cNvSpPr txBox="1"/>
            <p:nvPr/>
          </p:nvSpPr>
          <p:spPr>
            <a:xfrm>
              <a:off x="4851341" y="1636784"/>
              <a:ext cx="1375839" cy="369332"/>
            </a:xfrm>
            <a:prstGeom prst="rect">
              <a:avLst/>
            </a:prstGeom>
            <a:grpFill/>
            <a:ln>
              <a:solidFill>
                <a:schemeClr val="tx1"/>
              </a:solidFill>
            </a:ln>
          </p:spPr>
          <p:txBody>
            <a:bodyPr wrap="square" rtlCol="0">
              <a:spAutoFit/>
            </a:bodyPr>
            <a:lstStyle/>
            <a:p>
              <a:pPr algn="ctr"/>
              <a:r>
                <a:rPr lang="en-GB" b="1" i="1" dirty="0">
                  <a:latin typeface="+mj-lt"/>
                </a:rPr>
                <a:t>Mirror</a:t>
              </a:r>
            </a:p>
          </p:txBody>
        </p:sp>
        <p:cxnSp>
          <p:nvCxnSpPr>
            <p:cNvPr id="18" name="Connector: Elbow 17">
              <a:extLst>
                <a:ext uri="{FF2B5EF4-FFF2-40B4-BE49-F238E27FC236}">
                  <a16:creationId xmlns:a16="http://schemas.microsoft.com/office/drawing/2014/main" id="{95870171-B920-A761-5690-8C45669EA475}"/>
                </a:ext>
              </a:extLst>
            </p:cNvPr>
            <p:cNvCxnSpPr>
              <a:cxnSpLocks/>
              <a:stCxn id="17" idx="1"/>
            </p:cNvCxnSpPr>
            <p:nvPr/>
          </p:nvCxnSpPr>
          <p:spPr>
            <a:xfrm rot="10800000" flipV="1">
              <a:off x="1326063" y="1821449"/>
              <a:ext cx="3525279" cy="1333791"/>
            </a:xfrm>
            <a:prstGeom prst="bentConnector3">
              <a:avLst>
                <a:gd name="adj1" fmla="val 50000"/>
              </a:avLst>
            </a:prstGeom>
            <a:grpFill/>
            <a:ln>
              <a:solidFill>
                <a:srgbClr val="FF0000"/>
              </a:solidFill>
              <a:tailEnd type="triangle"/>
            </a:ln>
          </p:spPr>
          <p:style>
            <a:lnRef idx="3">
              <a:schemeClr val="dk1"/>
            </a:lnRef>
            <a:fillRef idx="0">
              <a:schemeClr val="dk1"/>
            </a:fillRef>
            <a:effectRef idx="2">
              <a:schemeClr val="dk1"/>
            </a:effectRef>
            <a:fontRef idx="minor">
              <a:schemeClr val="tx1"/>
            </a:fontRef>
          </p:style>
        </p:cxnSp>
        <p:sp>
          <p:nvSpPr>
            <p:cNvPr id="21" name="TextBox 20">
              <a:extLst>
                <a:ext uri="{FF2B5EF4-FFF2-40B4-BE49-F238E27FC236}">
                  <a16:creationId xmlns:a16="http://schemas.microsoft.com/office/drawing/2014/main" id="{043651A7-667C-029F-8C52-240309D53364}"/>
                </a:ext>
              </a:extLst>
            </p:cNvPr>
            <p:cNvSpPr txBox="1"/>
            <p:nvPr/>
          </p:nvSpPr>
          <p:spPr>
            <a:xfrm>
              <a:off x="4851341" y="2014951"/>
              <a:ext cx="4095854" cy="369332"/>
            </a:xfrm>
            <a:prstGeom prst="rect">
              <a:avLst/>
            </a:prstGeom>
            <a:grpFill/>
            <a:ln>
              <a:solidFill>
                <a:schemeClr val="tx1"/>
              </a:solidFill>
            </a:ln>
          </p:spPr>
          <p:txBody>
            <a:bodyPr wrap="square" lIns="91440" tIns="45720" rIns="91440" bIns="45720" rtlCol="0" anchor="t">
              <a:spAutoFit/>
            </a:bodyPr>
            <a:lstStyle/>
            <a:p>
              <a:pPr marL="285750" indent="-285750">
                <a:buFont typeface="Arial" panose="020B0604020202020204" pitchFamily="34" charset="0"/>
                <a:buChar char="•"/>
              </a:pPr>
              <a:r>
                <a:rPr lang="en-GB" dirty="0">
                  <a:solidFill>
                    <a:schemeClr val="bg1"/>
                  </a:solidFill>
                </a:rPr>
                <a:t>Simplify the modelling</a:t>
              </a:r>
              <a:endParaRPr lang="en-US" dirty="0">
                <a:solidFill>
                  <a:schemeClr val="bg1"/>
                </a:solidFill>
              </a:endParaRPr>
            </a:p>
          </p:txBody>
        </p:sp>
      </p:grpSp>
      <p:grpSp>
        <p:nvGrpSpPr>
          <p:cNvPr id="25" name="Group 24">
            <a:extLst>
              <a:ext uri="{FF2B5EF4-FFF2-40B4-BE49-F238E27FC236}">
                <a16:creationId xmlns:a16="http://schemas.microsoft.com/office/drawing/2014/main" id="{B25B67DA-4E97-04F6-5EC9-8A399D3E37AC}"/>
              </a:ext>
            </a:extLst>
          </p:cNvPr>
          <p:cNvGrpSpPr/>
          <p:nvPr/>
        </p:nvGrpSpPr>
        <p:grpSpPr>
          <a:xfrm>
            <a:off x="2712833" y="2538038"/>
            <a:ext cx="6766334" cy="2423828"/>
            <a:chOff x="3262120" y="1356717"/>
            <a:chExt cx="6131177" cy="2436842"/>
          </a:xfrm>
        </p:grpSpPr>
        <p:cxnSp>
          <p:nvCxnSpPr>
            <p:cNvPr id="26" name="Connector: Elbow 25">
              <a:extLst>
                <a:ext uri="{FF2B5EF4-FFF2-40B4-BE49-F238E27FC236}">
                  <a16:creationId xmlns:a16="http://schemas.microsoft.com/office/drawing/2014/main" id="{72C2BD8D-862C-40B2-BEA1-E1AA11D9922D}"/>
                </a:ext>
              </a:extLst>
            </p:cNvPr>
            <p:cNvCxnSpPr>
              <a:cxnSpLocks/>
            </p:cNvCxnSpPr>
            <p:nvPr/>
          </p:nvCxnSpPr>
          <p:spPr>
            <a:xfrm rot="10800000" flipV="1">
              <a:off x="3262120" y="1541381"/>
              <a:ext cx="2330028" cy="2252178"/>
            </a:xfrm>
            <a:prstGeom prst="bentConnector3">
              <a:avLst>
                <a:gd name="adj1" fmla="val 50000"/>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nvGrpSpPr>
            <p:cNvPr id="27" name="Group 26">
              <a:extLst>
                <a:ext uri="{FF2B5EF4-FFF2-40B4-BE49-F238E27FC236}">
                  <a16:creationId xmlns:a16="http://schemas.microsoft.com/office/drawing/2014/main" id="{0F6DDB4F-E8A3-A32E-6F73-75BAC319D843}"/>
                </a:ext>
              </a:extLst>
            </p:cNvPr>
            <p:cNvGrpSpPr/>
            <p:nvPr/>
          </p:nvGrpSpPr>
          <p:grpSpPr>
            <a:xfrm>
              <a:off x="5592146" y="1356717"/>
              <a:ext cx="3801151" cy="2133078"/>
              <a:chOff x="5592146" y="1356717"/>
              <a:chExt cx="3801151" cy="2133078"/>
            </a:xfrm>
          </p:grpSpPr>
          <p:sp>
            <p:nvSpPr>
              <p:cNvPr id="28" name="TextBox 27">
                <a:extLst>
                  <a:ext uri="{FF2B5EF4-FFF2-40B4-BE49-F238E27FC236}">
                    <a16:creationId xmlns:a16="http://schemas.microsoft.com/office/drawing/2014/main" id="{E7F8A4C1-4BD0-25E3-05BB-7F0A80302A1E}"/>
                  </a:ext>
                </a:extLst>
              </p:cNvPr>
              <p:cNvSpPr txBox="1"/>
              <p:nvPr/>
            </p:nvSpPr>
            <p:spPr>
              <a:xfrm>
                <a:off x="5592147" y="1356717"/>
                <a:ext cx="1826180" cy="369332"/>
              </a:xfrm>
              <a:prstGeom prst="rect">
                <a:avLst/>
              </a:prstGeom>
              <a:solidFill>
                <a:srgbClr val="412426">
                  <a:alpha val="45000"/>
                </a:srgbClr>
              </a:solidFill>
              <a:ln>
                <a:solidFill>
                  <a:schemeClr val="tx1"/>
                </a:solidFill>
              </a:ln>
            </p:spPr>
            <p:txBody>
              <a:bodyPr wrap="square" rtlCol="0">
                <a:spAutoFit/>
              </a:bodyPr>
              <a:lstStyle/>
              <a:p>
                <a:pPr algn="ctr"/>
                <a:r>
                  <a:rPr lang="en-GB" b="1" i="1" dirty="0">
                    <a:latin typeface="+mj-lt"/>
                  </a:rPr>
                  <a:t>Helical Sweep</a:t>
                </a:r>
              </a:p>
            </p:txBody>
          </p:sp>
          <p:sp>
            <p:nvSpPr>
              <p:cNvPr id="29" name="TextBox 28">
                <a:extLst>
                  <a:ext uri="{FF2B5EF4-FFF2-40B4-BE49-F238E27FC236}">
                    <a16:creationId xmlns:a16="http://schemas.microsoft.com/office/drawing/2014/main" id="{1030FA95-0A6C-F0D7-AC70-2793C711C9F1}"/>
                  </a:ext>
                </a:extLst>
              </p:cNvPr>
              <p:cNvSpPr txBox="1"/>
              <p:nvPr/>
            </p:nvSpPr>
            <p:spPr>
              <a:xfrm>
                <a:off x="5592146" y="1726049"/>
                <a:ext cx="3801151" cy="1763746"/>
              </a:xfrm>
              <a:prstGeom prst="rect">
                <a:avLst/>
              </a:prstGeom>
              <a:solidFill>
                <a:srgbClr val="412426">
                  <a:alpha val="45000"/>
                </a:srgbClr>
              </a:solidFill>
              <a:ln>
                <a:solidFill>
                  <a:schemeClr val="tx1"/>
                </a:solidFill>
              </a:ln>
            </p:spPr>
            <p:txBody>
              <a:bodyPr wrap="square" rtlCol="0">
                <a:spAutoFit/>
              </a:bodyPr>
              <a:lstStyle/>
              <a:p>
                <a:r>
                  <a:rPr lang="en-GB" dirty="0">
                    <a:solidFill>
                      <a:schemeClr val="bg1"/>
                    </a:solidFill>
                  </a:rPr>
                  <a:t>Worm Shaft</a:t>
                </a:r>
              </a:p>
              <a:p>
                <a:pPr marL="285750" indent="-285750">
                  <a:buFont typeface="Wingdings" panose="05000000000000000000" pitchFamily="2" charset="2"/>
                  <a:buChar char="§"/>
                </a:pPr>
                <a:r>
                  <a:rPr lang="en-GB" dirty="0">
                    <a:solidFill>
                      <a:schemeClr val="bg1"/>
                    </a:solidFill>
                  </a:rPr>
                  <a:t>Used the cylinder axis as reference</a:t>
                </a:r>
              </a:p>
              <a:p>
                <a:pPr marL="285750" indent="-285750">
                  <a:buFont typeface="Wingdings" panose="05000000000000000000" pitchFamily="2" charset="2"/>
                  <a:buChar char="§"/>
                </a:pPr>
                <a:r>
                  <a:rPr lang="en-GB" dirty="0">
                    <a:solidFill>
                      <a:schemeClr val="bg1"/>
                    </a:solidFill>
                  </a:rPr>
                  <a:t>Created the helix profile</a:t>
                </a:r>
              </a:p>
              <a:p>
                <a:pPr marL="285750" indent="-285750">
                  <a:buFont typeface="Wingdings" panose="05000000000000000000" pitchFamily="2" charset="2"/>
                  <a:buChar char="§"/>
                </a:pPr>
                <a:r>
                  <a:rPr lang="en-GB" dirty="0">
                    <a:solidFill>
                      <a:schemeClr val="bg1"/>
                    </a:solidFill>
                  </a:rPr>
                  <a:t>Defined an axis of revolution</a:t>
                </a:r>
              </a:p>
              <a:p>
                <a:pPr marL="285750" indent="-285750">
                  <a:buFont typeface="Wingdings" panose="05000000000000000000" pitchFamily="2" charset="2"/>
                  <a:buChar char="§"/>
                </a:pPr>
                <a:r>
                  <a:rPr lang="en-GB" dirty="0">
                    <a:solidFill>
                      <a:schemeClr val="bg1"/>
                    </a:solidFill>
                  </a:rPr>
                  <a:t>Formed the helix shape</a:t>
                </a:r>
              </a:p>
            </p:txBody>
          </p:sp>
        </p:grpSp>
      </p:grpSp>
      <p:grpSp>
        <p:nvGrpSpPr>
          <p:cNvPr id="35" name="Group 34">
            <a:extLst>
              <a:ext uri="{FF2B5EF4-FFF2-40B4-BE49-F238E27FC236}">
                <a16:creationId xmlns:a16="http://schemas.microsoft.com/office/drawing/2014/main" id="{71DF40A3-1907-31A7-F8BB-DDEEF4BF65F6}"/>
              </a:ext>
            </a:extLst>
          </p:cNvPr>
          <p:cNvGrpSpPr/>
          <p:nvPr/>
        </p:nvGrpSpPr>
        <p:grpSpPr>
          <a:xfrm>
            <a:off x="5353448" y="3179705"/>
            <a:ext cx="3801151" cy="1292866"/>
            <a:chOff x="5592146" y="1356513"/>
            <a:chExt cx="3801151" cy="1292866"/>
          </a:xfrm>
        </p:grpSpPr>
        <p:sp>
          <p:nvSpPr>
            <p:cNvPr id="36" name="TextBox 35">
              <a:extLst>
                <a:ext uri="{FF2B5EF4-FFF2-40B4-BE49-F238E27FC236}">
                  <a16:creationId xmlns:a16="http://schemas.microsoft.com/office/drawing/2014/main" id="{ED16E83E-E09F-53C3-A6C2-F2294554B59A}"/>
                </a:ext>
              </a:extLst>
            </p:cNvPr>
            <p:cNvSpPr txBox="1"/>
            <p:nvPr/>
          </p:nvSpPr>
          <p:spPr>
            <a:xfrm>
              <a:off x="5592147" y="1356513"/>
              <a:ext cx="1375837" cy="369536"/>
            </a:xfrm>
            <a:prstGeom prst="rect">
              <a:avLst/>
            </a:prstGeom>
            <a:solidFill>
              <a:srgbClr val="412426">
                <a:alpha val="45000"/>
              </a:srgbClr>
            </a:solidFill>
            <a:ln>
              <a:solidFill>
                <a:schemeClr val="tx1"/>
              </a:solidFill>
            </a:ln>
          </p:spPr>
          <p:txBody>
            <a:bodyPr wrap="square" rtlCol="0">
              <a:spAutoFit/>
            </a:bodyPr>
            <a:lstStyle/>
            <a:p>
              <a:pPr algn="ctr"/>
              <a:r>
                <a:rPr lang="en-GB" b="1" i="1" dirty="0">
                  <a:latin typeface="+mj-lt"/>
                </a:rPr>
                <a:t>Round</a:t>
              </a:r>
            </a:p>
          </p:txBody>
        </p:sp>
        <p:sp>
          <p:nvSpPr>
            <p:cNvPr id="37" name="TextBox 36">
              <a:extLst>
                <a:ext uri="{FF2B5EF4-FFF2-40B4-BE49-F238E27FC236}">
                  <a16:creationId xmlns:a16="http://schemas.microsoft.com/office/drawing/2014/main" id="{1FE0E3A1-9AE8-EAA5-2F29-FC7154713B17}"/>
                </a:ext>
              </a:extLst>
            </p:cNvPr>
            <p:cNvSpPr txBox="1"/>
            <p:nvPr/>
          </p:nvSpPr>
          <p:spPr>
            <a:xfrm>
              <a:off x="5592146" y="1726049"/>
              <a:ext cx="3801151" cy="923330"/>
            </a:xfrm>
            <a:prstGeom prst="rect">
              <a:avLst/>
            </a:prstGeom>
            <a:solidFill>
              <a:srgbClr val="412426">
                <a:alpha val="45000"/>
              </a:srgbClr>
            </a:solidFill>
            <a:ln>
              <a:solidFill>
                <a:schemeClr val="tx1"/>
              </a:solidFill>
            </a:ln>
          </p:spPr>
          <p:txBody>
            <a:bodyPr wrap="square" rtlCol="0">
              <a:spAutoFit/>
            </a:bodyPr>
            <a:lstStyle/>
            <a:p>
              <a:pPr marL="285750" indent="-285750">
                <a:buFont typeface="Wingdings" panose="05000000000000000000" pitchFamily="2" charset="2"/>
                <a:buChar char="§"/>
              </a:pPr>
              <a:r>
                <a:rPr lang="en-GB" dirty="0">
                  <a:solidFill>
                    <a:schemeClr val="bg1"/>
                  </a:solidFill>
                </a:rPr>
                <a:t>Most edges were rounded</a:t>
              </a:r>
            </a:p>
            <a:p>
              <a:pPr marL="285750" indent="-285750">
                <a:buFont typeface="Wingdings" panose="05000000000000000000" pitchFamily="2" charset="2"/>
                <a:buChar char="§"/>
              </a:pPr>
              <a:r>
                <a:rPr lang="en-GB" dirty="0">
                  <a:solidFill>
                    <a:schemeClr val="bg1"/>
                  </a:solidFill>
                </a:rPr>
                <a:t>The model becomes more presentable</a:t>
              </a:r>
            </a:p>
          </p:txBody>
        </p:sp>
      </p:grpSp>
    </p:spTree>
    <p:extLst>
      <p:ext uri="{BB962C8B-B14F-4D97-AF65-F5344CB8AC3E}">
        <p14:creationId xmlns:p14="http://schemas.microsoft.com/office/powerpoint/2010/main" val="38591720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100"/>
                                        <p:tgtEl>
                                          <p:spTgt spid="16"/>
                                        </p:tgtEl>
                                      </p:cBhvr>
                                    </p:animEffect>
                                    <p:set>
                                      <p:cBhvr>
                                        <p:cTn id="7" dur="1" fill="hold">
                                          <p:stCondLst>
                                            <p:cond delay="99"/>
                                          </p:stCondLst>
                                        </p:cTn>
                                        <p:tgtEl>
                                          <p:spTgt spid="16"/>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500"/>
                                        <p:tgtEl>
                                          <p:spTgt spid="25"/>
                                        </p:tgtEl>
                                      </p:cBhvr>
                                    </p:animEffect>
                                  </p:childTnLst>
                                </p:cTn>
                              </p:par>
                              <p:par>
                                <p:cTn id="11" presetID="37" presetClass="emph" presetSubtype="128" fill="hold" nodeType="withEffect">
                                  <p:stCondLst>
                                    <p:cond delay="0"/>
                                  </p:stCondLst>
                                  <p:childTnLst>
                                    <p:animRot by="21600000">
                                      <p:cBhvr>
                                        <p:cTn id="12" dur="2000" fill="hold"/>
                                        <p:tgtEl>
                                          <p:spTgt spid="13"/>
                                        </p:tgtEl>
                                        <p:attrNameLst>
                                          <p:attrName>3d.view.rotation.y</p:attrName>
                                        </p:attrNameLst>
                                      </p:cBhvr>
                                    </p:animRot>
                                  </p:childTnLst>
                                </p:cTn>
                              </p:par>
                              <p:par>
                                <p:cTn id="13" presetID="10" presetClass="exit" presetSubtype="0" fill="hold" nodeType="withEffect">
                                  <p:stCondLst>
                                    <p:cond delay="0"/>
                                  </p:stCondLst>
                                  <p:childTnLst>
                                    <p:animEffect transition="out" filter="fade">
                                      <p:cBhvr>
                                        <p:cTn id="14" dur="500"/>
                                        <p:tgtEl>
                                          <p:spTgt spid="35"/>
                                        </p:tgtEl>
                                      </p:cBhvr>
                                    </p:animEffect>
                                    <p:set>
                                      <p:cBhvr>
                                        <p:cTn id="15" dur="1" fill="hold">
                                          <p:stCondLst>
                                            <p:cond delay="499"/>
                                          </p:stCondLst>
                                        </p:cTn>
                                        <p:tgtEl>
                                          <p:spTgt spid="3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17" name="3D Model 16">
                <a:extLst>
                  <a:ext uri="{FF2B5EF4-FFF2-40B4-BE49-F238E27FC236}">
                    <a16:creationId xmlns:a16="http://schemas.microsoft.com/office/drawing/2014/main" id="{8646513B-E788-7399-E17A-B0C709CB6966}"/>
                  </a:ext>
                </a:extLst>
              </p:cNvPr>
              <p:cNvGraphicFramePr>
                <a:graphicFrameLocks noChangeAspect="1"/>
              </p:cNvGraphicFramePr>
              <p:nvPr>
                <p:extLst>
                  <p:ext uri="{D42A27DB-BD31-4B8C-83A1-F6EECF244321}">
                    <p14:modId xmlns:p14="http://schemas.microsoft.com/office/powerpoint/2010/main" val="2347232464"/>
                  </p:ext>
                </p:extLst>
              </p:nvPr>
            </p:nvGraphicFramePr>
            <p:xfrm rot="4930431">
              <a:off x="4896871" y="-264511"/>
              <a:ext cx="6324507" cy="6495953"/>
            </p:xfrm>
            <a:graphic>
              <a:graphicData uri="http://schemas.microsoft.com/office/drawing/2017/model3d">
                <am3d:model3d r:embed="rId3">
                  <am3d:spPr>
                    <a:xfrm rot="4930431">
                      <a:off x="0" y="0"/>
                      <a:ext cx="6324507" cy="6495953"/>
                    </a:xfrm>
                    <a:prstGeom prst="rect">
                      <a:avLst/>
                    </a:prstGeom>
                  </am3d:spPr>
                  <am3d:camera>
                    <am3d:pos x="0" y="0" z="74154084"/>
                    <am3d:up dx="0" dy="36000000" dz="0"/>
                    <am3d:lookAt x="0" y="0" z="0"/>
                    <am3d:perspective fov="2700000"/>
                  </am3d:camera>
                  <am3d:trans>
                    <am3d:meterPerModelUnit n="3142787" d="1000000"/>
                    <am3d:preTrans dx="-13342953" dy="6572681" dz="-6971457"/>
                    <am3d:scale>
                      <am3d:sx n="1000000" d="1000000"/>
                      <am3d:sy n="1000000" d="1000000"/>
                      <am3d:sz n="1000000" d="1000000"/>
                    </am3d:scale>
                    <am3d:rot ax="-8592149" ay="-918291" az="10129885"/>
                    <am3d:postTrans dx="0" dy="0" dz="0"/>
                  </am3d:trans>
                  <am3d:raster rName="Office3DRenderer" rVer="16.0.8326">
                    <am3d:blip r:embed="rId4"/>
                  </am3d:raster>
                  <am3d:objViewport viewportSz="981060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7" name="3D Model 16">
                <a:extLst>
                  <a:ext uri="{FF2B5EF4-FFF2-40B4-BE49-F238E27FC236}">
                    <a16:creationId xmlns:a16="http://schemas.microsoft.com/office/drawing/2014/main" id="{8646513B-E788-7399-E17A-B0C709CB6966}"/>
                  </a:ext>
                </a:extLst>
              </p:cNvPr>
              <p:cNvPicPr>
                <a:picLocks noGrp="1" noRot="1" noChangeAspect="1" noMove="1" noResize="1" noEditPoints="1" noAdjustHandles="1" noChangeArrowheads="1" noChangeShapeType="1" noCrop="1"/>
              </p:cNvPicPr>
              <p:nvPr/>
            </p:nvPicPr>
            <p:blipFill>
              <a:blip r:embed="rId4"/>
              <a:stretch>
                <a:fillRect/>
              </a:stretch>
            </p:blipFill>
            <p:spPr>
              <a:xfrm rot="4930431">
                <a:off x="4896871" y="-264511"/>
                <a:ext cx="6324507" cy="6495953"/>
              </a:xfrm>
              <a:prstGeom prst="rect">
                <a:avLst/>
              </a:prstGeom>
            </p:spPr>
          </p:pic>
        </mc:Fallback>
      </mc:AlternateContent>
      <p:sp>
        <p:nvSpPr>
          <p:cNvPr id="18" name="Title 1">
            <a:extLst>
              <a:ext uri="{FF2B5EF4-FFF2-40B4-BE49-F238E27FC236}">
                <a16:creationId xmlns:a16="http://schemas.microsoft.com/office/drawing/2014/main" id="{C3270BF7-88F0-657A-A01D-ECF5669E0103}"/>
              </a:ext>
            </a:extLst>
          </p:cNvPr>
          <p:cNvSpPr txBox="1">
            <a:spLocks/>
          </p:cNvSpPr>
          <p:nvPr/>
        </p:nvSpPr>
        <p:spPr>
          <a:xfrm>
            <a:off x="484551" y="470031"/>
            <a:ext cx="4188690" cy="8119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GB" b="1" i="1" dirty="0"/>
              <a:t>Full Assembly</a:t>
            </a:r>
          </a:p>
        </p:txBody>
      </p:sp>
      <p:grpSp>
        <p:nvGrpSpPr>
          <p:cNvPr id="34" name="Group 33">
            <a:extLst>
              <a:ext uri="{FF2B5EF4-FFF2-40B4-BE49-F238E27FC236}">
                <a16:creationId xmlns:a16="http://schemas.microsoft.com/office/drawing/2014/main" id="{182064B2-EA2D-3B20-912E-5E440DD4BB74}"/>
              </a:ext>
            </a:extLst>
          </p:cNvPr>
          <p:cNvGrpSpPr/>
          <p:nvPr/>
        </p:nvGrpSpPr>
        <p:grpSpPr>
          <a:xfrm>
            <a:off x="1931164" y="4287406"/>
            <a:ext cx="3416340" cy="646331"/>
            <a:chOff x="1931164" y="4287406"/>
            <a:chExt cx="3416340" cy="646331"/>
          </a:xfrm>
        </p:grpSpPr>
        <p:sp>
          <p:nvSpPr>
            <p:cNvPr id="20" name="TextBox 19">
              <a:extLst>
                <a:ext uri="{FF2B5EF4-FFF2-40B4-BE49-F238E27FC236}">
                  <a16:creationId xmlns:a16="http://schemas.microsoft.com/office/drawing/2014/main" id="{24F48BBC-8692-F147-97F2-BBC9566F9100}"/>
                </a:ext>
              </a:extLst>
            </p:cNvPr>
            <p:cNvSpPr txBox="1"/>
            <p:nvPr/>
          </p:nvSpPr>
          <p:spPr>
            <a:xfrm>
              <a:off x="1931164" y="4287406"/>
              <a:ext cx="1729213" cy="646331"/>
            </a:xfrm>
            <a:prstGeom prst="rect">
              <a:avLst/>
            </a:prstGeom>
            <a:solidFill>
              <a:srgbClr val="412426">
                <a:alpha val="45000"/>
              </a:srgbClr>
            </a:solidFill>
            <a:ln>
              <a:solidFill>
                <a:schemeClr val="tx1"/>
              </a:solidFill>
            </a:ln>
          </p:spPr>
          <p:txBody>
            <a:bodyPr wrap="square" rtlCol="0">
              <a:spAutoFit/>
            </a:bodyPr>
            <a:lstStyle/>
            <a:p>
              <a:r>
                <a:rPr lang="en-GB" sz="3600" b="1" i="1" dirty="0"/>
                <a:t>Part 27 </a:t>
              </a:r>
            </a:p>
          </p:txBody>
        </p:sp>
        <p:cxnSp>
          <p:nvCxnSpPr>
            <p:cNvPr id="21" name="Connector: Elbow 20">
              <a:extLst>
                <a:ext uri="{FF2B5EF4-FFF2-40B4-BE49-F238E27FC236}">
                  <a16:creationId xmlns:a16="http://schemas.microsoft.com/office/drawing/2014/main" id="{55BAFD50-8A70-8DF6-7D83-CB1040EC7ED5}"/>
                </a:ext>
              </a:extLst>
            </p:cNvPr>
            <p:cNvCxnSpPr>
              <a:cxnSpLocks/>
              <a:stCxn id="20" idx="3"/>
            </p:cNvCxnSpPr>
            <p:nvPr/>
          </p:nvCxnSpPr>
          <p:spPr>
            <a:xfrm flipV="1">
              <a:off x="3660377" y="4287406"/>
              <a:ext cx="1687127" cy="323166"/>
            </a:xfrm>
            <a:prstGeom prst="bentConnector3">
              <a:avLst>
                <a:gd name="adj1" fmla="val 50000"/>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grpSp>
        <p:nvGrpSpPr>
          <p:cNvPr id="33" name="Group 32">
            <a:extLst>
              <a:ext uri="{FF2B5EF4-FFF2-40B4-BE49-F238E27FC236}">
                <a16:creationId xmlns:a16="http://schemas.microsoft.com/office/drawing/2014/main" id="{5B85408D-3575-BC88-B906-D242BD0B8671}"/>
              </a:ext>
            </a:extLst>
          </p:cNvPr>
          <p:cNvGrpSpPr/>
          <p:nvPr/>
        </p:nvGrpSpPr>
        <p:grpSpPr>
          <a:xfrm>
            <a:off x="2903279" y="1799227"/>
            <a:ext cx="3192721" cy="2275062"/>
            <a:chOff x="2903279" y="1799227"/>
            <a:chExt cx="3192721" cy="2275062"/>
          </a:xfrm>
        </p:grpSpPr>
        <p:sp>
          <p:nvSpPr>
            <p:cNvPr id="19" name="TextBox 18">
              <a:extLst>
                <a:ext uri="{FF2B5EF4-FFF2-40B4-BE49-F238E27FC236}">
                  <a16:creationId xmlns:a16="http://schemas.microsoft.com/office/drawing/2014/main" id="{31C75499-840F-1025-CE3D-5707DD53997C}"/>
                </a:ext>
              </a:extLst>
            </p:cNvPr>
            <p:cNvSpPr txBox="1"/>
            <p:nvPr/>
          </p:nvSpPr>
          <p:spPr>
            <a:xfrm>
              <a:off x="2903279" y="1799227"/>
              <a:ext cx="1729213" cy="646331"/>
            </a:xfrm>
            <a:prstGeom prst="rect">
              <a:avLst/>
            </a:prstGeom>
            <a:solidFill>
              <a:srgbClr val="412426">
                <a:alpha val="45000"/>
              </a:srgbClr>
            </a:solidFill>
            <a:ln>
              <a:solidFill>
                <a:schemeClr val="tx1"/>
              </a:solidFill>
            </a:ln>
          </p:spPr>
          <p:txBody>
            <a:bodyPr wrap="square" rtlCol="0">
              <a:spAutoFit/>
            </a:bodyPr>
            <a:lstStyle/>
            <a:p>
              <a:r>
                <a:rPr lang="en-GB" sz="3600" b="1" i="1" dirty="0"/>
                <a:t>Part 26 </a:t>
              </a:r>
            </a:p>
          </p:txBody>
        </p:sp>
        <p:cxnSp>
          <p:nvCxnSpPr>
            <p:cNvPr id="22" name="Connector: Elbow 21">
              <a:extLst>
                <a:ext uri="{FF2B5EF4-FFF2-40B4-BE49-F238E27FC236}">
                  <a16:creationId xmlns:a16="http://schemas.microsoft.com/office/drawing/2014/main" id="{C878BDD1-A3FD-D438-4563-03A263220D82}"/>
                </a:ext>
              </a:extLst>
            </p:cNvPr>
            <p:cNvCxnSpPr>
              <a:cxnSpLocks/>
              <a:stCxn id="19" idx="3"/>
            </p:cNvCxnSpPr>
            <p:nvPr/>
          </p:nvCxnSpPr>
          <p:spPr>
            <a:xfrm>
              <a:off x="4632492" y="2122393"/>
              <a:ext cx="1463508" cy="1951896"/>
            </a:xfrm>
            <a:prstGeom prst="bentConnector2">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sp>
        <p:nvSpPr>
          <p:cNvPr id="36" name="TextBox 35">
            <a:extLst>
              <a:ext uri="{FF2B5EF4-FFF2-40B4-BE49-F238E27FC236}">
                <a16:creationId xmlns:a16="http://schemas.microsoft.com/office/drawing/2014/main" id="{38186CBB-24A2-51E5-CF29-6BB9A71C1047}"/>
              </a:ext>
            </a:extLst>
          </p:cNvPr>
          <p:cNvSpPr txBox="1"/>
          <p:nvPr/>
        </p:nvSpPr>
        <p:spPr>
          <a:xfrm>
            <a:off x="687551" y="2027654"/>
            <a:ext cx="4850166" cy="3046988"/>
          </a:xfrm>
          <a:prstGeom prst="rect">
            <a:avLst/>
          </a:prstGeom>
          <a:noFill/>
          <a:ln>
            <a:noFill/>
          </a:ln>
        </p:spPr>
        <p:txBody>
          <a:bodyPr wrap="square" rtlCol="0">
            <a:spAutoFit/>
          </a:bodyPr>
          <a:lstStyle/>
          <a:p>
            <a:pPr marL="285750" indent="-285750">
              <a:buFont typeface="Arial" panose="020B0604020202020204" pitchFamily="34" charset="0"/>
              <a:buChar char="•"/>
            </a:pPr>
            <a:r>
              <a:rPr lang="en-GB" sz="2400" dirty="0"/>
              <a:t>We followed the manual step-by-step</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Starting with the bottom frame and the internal mechanisms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Then Legs, Claws and Tail</a:t>
            </a:r>
          </a:p>
        </p:txBody>
      </p:sp>
      <mc:AlternateContent xmlns:mc="http://schemas.openxmlformats.org/markup-compatibility/2006">
        <mc:Choice xmlns:am3d="http://schemas.microsoft.com/office/drawing/2017/model3d" Requires="am3d">
          <p:graphicFrame>
            <p:nvGraphicFramePr>
              <p:cNvPr id="37" name="3D Model 36">
                <a:extLst>
                  <a:ext uri="{FF2B5EF4-FFF2-40B4-BE49-F238E27FC236}">
                    <a16:creationId xmlns:a16="http://schemas.microsoft.com/office/drawing/2014/main" id="{349F1581-6094-3C6E-1BE2-AD57A0D57196}"/>
                  </a:ext>
                </a:extLst>
              </p:cNvPr>
              <p:cNvGraphicFramePr>
                <a:graphicFrameLocks noChangeAspect="1"/>
              </p:cNvGraphicFramePr>
              <p:nvPr>
                <p:extLst>
                  <p:ext uri="{D42A27DB-BD31-4B8C-83A1-F6EECF244321}">
                    <p14:modId xmlns:p14="http://schemas.microsoft.com/office/powerpoint/2010/main" val="431746390"/>
                  </p:ext>
                </p:extLst>
              </p:nvPr>
            </p:nvGraphicFramePr>
            <p:xfrm rot="15533685">
              <a:off x="4635848" y="-304875"/>
              <a:ext cx="6846554" cy="6598973"/>
            </p:xfrm>
            <a:graphic>
              <a:graphicData uri="http://schemas.microsoft.com/office/drawing/2017/model3d">
                <am3d:model3d r:embed="rId5">
                  <am3d:spPr>
                    <a:xfrm rot="15533685">
                      <a:off x="0" y="0"/>
                      <a:ext cx="6846554" cy="6598973"/>
                    </a:xfrm>
                    <a:prstGeom prst="rect">
                      <a:avLst/>
                    </a:prstGeom>
                  </am3d:spPr>
                  <am3d:camera>
                    <am3d:pos x="0" y="0" z="74154084"/>
                    <am3d:up dx="0" dy="36000000" dz="0"/>
                    <am3d:lookAt x="0" y="0" z="0"/>
                    <am3d:perspective fov="2700000"/>
                  </am3d:camera>
                  <am3d:trans>
                    <am3d:meterPerModelUnit n="3142787" d="1000000"/>
                    <am3d:preTrans dx="-13342953" dy="6572681" dz="-6971457"/>
                    <am3d:scale>
                      <am3d:sx n="1000000" d="1000000"/>
                      <am3d:sy n="1000000" d="1000000"/>
                      <am3d:sz n="1000000" d="1000000"/>
                    </am3d:scale>
                    <am3d:rot ax="-8632196" ay="-1386203" az="-959078"/>
                    <am3d:postTrans dx="0" dy="0" dz="0"/>
                  </am3d:trans>
                  <am3d:raster rName="Office3DRenderer" rVer="16.0.8326">
                    <am3d:blip r:embed="rId6"/>
                  </am3d:raster>
                  <am3d:objViewport viewportSz="99889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7" name="3D Model 36">
                <a:extLst>
                  <a:ext uri="{FF2B5EF4-FFF2-40B4-BE49-F238E27FC236}">
                    <a16:creationId xmlns:a16="http://schemas.microsoft.com/office/drawing/2014/main" id="{349F1581-6094-3C6E-1BE2-AD57A0D57196}"/>
                  </a:ext>
                </a:extLst>
              </p:cNvPr>
              <p:cNvPicPr>
                <a:picLocks noGrp="1" noRot="1" noChangeAspect="1" noMove="1" noResize="1" noEditPoints="1" noAdjustHandles="1" noChangeArrowheads="1" noChangeShapeType="1" noCrop="1"/>
              </p:cNvPicPr>
              <p:nvPr/>
            </p:nvPicPr>
            <p:blipFill>
              <a:blip r:embed="rId6"/>
              <a:stretch>
                <a:fillRect/>
              </a:stretch>
            </p:blipFill>
            <p:spPr>
              <a:xfrm rot="15533685">
                <a:off x="4635848" y="-304875"/>
                <a:ext cx="6846554" cy="6598973"/>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40" name="3D Model 39">
                <a:extLst>
                  <a:ext uri="{FF2B5EF4-FFF2-40B4-BE49-F238E27FC236}">
                    <a16:creationId xmlns:a16="http://schemas.microsoft.com/office/drawing/2014/main" id="{9FBD08EB-73A2-6D3B-2B49-6E7569F7245B}"/>
                  </a:ext>
                </a:extLst>
              </p:cNvPr>
              <p:cNvGraphicFramePr>
                <a:graphicFrameLocks noChangeAspect="1"/>
              </p:cNvGraphicFramePr>
              <p:nvPr>
                <p:extLst>
                  <p:ext uri="{D42A27DB-BD31-4B8C-83A1-F6EECF244321}">
                    <p14:modId xmlns:p14="http://schemas.microsoft.com/office/powerpoint/2010/main" val="1902235239"/>
                  </p:ext>
                </p:extLst>
              </p:nvPr>
            </p:nvGraphicFramePr>
            <p:xfrm rot="5099183">
              <a:off x="4946725" y="-264514"/>
              <a:ext cx="6324509" cy="6495957"/>
            </p:xfrm>
            <a:graphic>
              <a:graphicData uri="http://schemas.microsoft.com/office/drawing/2017/model3d">
                <am3d:model3d r:embed="rId3">
                  <am3d:spPr>
                    <a:xfrm rot="5099183">
                      <a:off x="0" y="0"/>
                      <a:ext cx="6324509" cy="6495957"/>
                    </a:xfrm>
                    <a:prstGeom prst="rect">
                      <a:avLst/>
                    </a:prstGeom>
                  </am3d:spPr>
                  <am3d:camera>
                    <am3d:pos x="0" y="0" z="74154084"/>
                    <am3d:up dx="0" dy="36000000" dz="0"/>
                    <am3d:lookAt x="0" y="0" z="0"/>
                    <am3d:perspective fov="2700000"/>
                  </am3d:camera>
                  <am3d:trans>
                    <am3d:meterPerModelUnit n="3142787" d="1000000"/>
                    <am3d:preTrans dx="-13342953" dy="6572681" dz="-6971457"/>
                    <am3d:scale>
                      <am3d:sx n="1000000" d="1000000"/>
                      <am3d:sy n="1000000" d="1000000"/>
                      <am3d:sz n="1000000" d="1000000"/>
                    </am3d:scale>
                    <am3d:rot ax="-8592149" ay="-918291" az="10129885"/>
                    <am3d:postTrans dx="0" dy="0" dz="0"/>
                  </am3d:trans>
                  <am3d:raster rName="Office3DRenderer" rVer="16.0.8326">
                    <am3d:blip r:embed="rId7"/>
                  </am3d:raster>
                  <am3d:objViewport viewportSz="981060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0" name="3D Model 39">
                <a:extLst>
                  <a:ext uri="{FF2B5EF4-FFF2-40B4-BE49-F238E27FC236}">
                    <a16:creationId xmlns:a16="http://schemas.microsoft.com/office/drawing/2014/main" id="{9FBD08EB-73A2-6D3B-2B49-6E7569F7245B}"/>
                  </a:ext>
                </a:extLst>
              </p:cNvPr>
              <p:cNvPicPr>
                <a:picLocks noGrp="1" noRot="1" noChangeAspect="1" noMove="1" noResize="1" noEditPoints="1" noAdjustHandles="1" noChangeArrowheads="1" noChangeShapeType="1" noCrop="1"/>
              </p:cNvPicPr>
              <p:nvPr/>
            </p:nvPicPr>
            <p:blipFill>
              <a:blip r:embed="rId7"/>
              <a:stretch>
                <a:fillRect/>
              </a:stretch>
            </p:blipFill>
            <p:spPr>
              <a:xfrm rot="5099183">
                <a:off x="4946725" y="-264514"/>
                <a:ext cx="6324509" cy="6495957"/>
              </a:xfrm>
              <a:prstGeom prst="rect">
                <a:avLst/>
              </a:prstGeom>
            </p:spPr>
          </p:pic>
        </mc:Fallback>
      </mc:AlternateContent>
      <p:grpSp>
        <p:nvGrpSpPr>
          <p:cNvPr id="8" name="Group 7">
            <a:extLst>
              <a:ext uri="{FF2B5EF4-FFF2-40B4-BE49-F238E27FC236}">
                <a16:creationId xmlns:a16="http://schemas.microsoft.com/office/drawing/2014/main" id="{83DF7027-DD03-9F3E-202B-E89399950849}"/>
              </a:ext>
            </a:extLst>
          </p:cNvPr>
          <p:cNvGrpSpPr/>
          <p:nvPr/>
        </p:nvGrpSpPr>
        <p:grpSpPr>
          <a:xfrm>
            <a:off x="3196139" y="2819333"/>
            <a:ext cx="4691150" cy="1097059"/>
            <a:chOff x="3196139" y="2819333"/>
            <a:chExt cx="4691150" cy="1097059"/>
          </a:xfrm>
        </p:grpSpPr>
        <p:grpSp>
          <p:nvGrpSpPr>
            <p:cNvPr id="54" name="Group 53">
              <a:extLst>
                <a:ext uri="{FF2B5EF4-FFF2-40B4-BE49-F238E27FC236}">
                  <a16:creationId xmlns:a16="http://schemas.microsoft.com/office/drawing/2014/main" id="{74F441C9-3117-0A0C-08B0-3015F961A284}"/>
                </a:ext>
              </a:extLst>
            </p:cNvPr>
            <p:cNvGrpSpPr/>
            <p:nvPr/>
          </p:nvGrpSpPr>
          <p:grpSpPr>
            <a:xfrm>
              <a:off x="3196139" y="2819333"/>
              <a:ext cx="4691150" cy="969497"/>
              <a:chOff x="3196139" y="2819333"/>
              <a:chExt cx="4691150" cy="969497"/>
            </a:xfrm>
          </p:grpSpPr>
          <p:grpSp>
            <p:nvGrpSpPr>
              <p:cNvPr id="44" name="Group 43">
                <a:extLst>
                  <a:ext uri="{FF2B5EF4-FFF2-40B4-BE49-F238E27FC236}">
                    <a16:creationId xmlns:a16="http://schemas.microsoft.com/office/drawing/2014/main" id="{E423EA2C-9CE6-2024-B945-4D09EC47344C}"/>
                  </a:ext>
                </a:extLst>
              </p:cNvPr>
              <p:cNvGrpSpPr/>
              <p:nvPr/>
            </p:nvGrpSpPr>
            <p:grpSpPr>
              <a:xfrm>
                <a:off x="3196139" y="2819333"/>
                <a:ext cx="3957620" cy="969497"/>
                <a:chOff x="3043739" y="2666933"/>
                <a:chExt cx="3957620" cy="969497"/>
              </a:xfrm>
            </p:grpSpPr>
            <p:sp>
              <p:nvSpPr>
                <p:cNvPr id="45" name="TextBox 44">
                  <a:extLst>
                    <a:ext uri="{FF2B5EF4-FFF2-40B4-BE49-F238E27FC236}">
                      <a16:creationId xmlns:a16="http://schemas.microsoft.com/office/drawing/2014/main" id="{41CEF44E-ECB2-B7BA-BBF7-FEB734F589F5}"/>
                    </a:ext>
                  </a:extLst>
                </p:cNvPr>
                <p:cNvSpPr txBox="1"/>
                <p:nvPr/>
              </p:nvSpPr>
              <p:spPr>
                <a:xfrm>
                  <a:off x="3043739" y="2666933"/>
                  <a:ext cx="1729213" cy="646331"/>
                </a:xfrm>
                <a:prstGeom prst="rect">
                  <a:avLst/>
                </a:prstGeom>
                <a:solidFill>
                  <a:srgbClr val="412426">
                    <a:alpha val="45000"/>
                  </a:srgbClr>
                </a:solidFill>
                <a:ln>
                  <a:solidFill>
                    <a:schemeClr val="tx1"/>
                  </a:solidFill>
                </a:ln>
              </p:spPr>
              <p:txBody>
                <a:bodyPr wrap="square" rtlCol="0">
                  <a:spAutoFit/>
                </a:bodyPr>
                <a:lstStyle/>
                <a:p>
                  <a:r>
                    <a:rPr lang="en-GB" sz="3600" b="1" i="1" dirty="0"/>
                    <a:t>Motor</a:t>
                  </a:r>
                </a:p>
              </p:txBody>
            </p:sp>
            <p:cxnSp>
              <p:nvCxnSpPr>
                <p:cNvPr id="46" name="Connector: Elbow 45">
                  <a:extLst>
                    <a:ext uri="{FF2B5EF4-FFF2-40B4-BE49-F238E27FC236}">
                      <a16:creationId xmlns:a16="http://schemas.microsoft.com/office/drawing/2014/main" id="{5C96DE7A-9D93-CDEE-AEC1-362D05807B30}"/>
                    </a:ext>
                  </a:extLst>
                </p:cNvPr>
                <p:cNvCxnSpPr>
                  <a:cxnSpLocks/>
                  <a:stCxn id="45" idx="3"/>
                </p:cNvCxnSpPr>
                <p:nvPr/>
              </p:nvCxnSpPr>
              <p:spPr>
                <a:xfrm>
                  <a:off x="4772952" y="2990099"/>
                  <a:ext cx="2228407" cy="646331"/>
                </a:xfrm>
                <a:prstGeom prst="bentConnector3">
                  <a:avLst>
                    <a:gd name="adj1" fmla="val 50000"/>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cxnSp>
            <p:nvCxnSpPr>
              <p:cNvPr id="50" name="Connector: Elbow 49">
                <a:extLst>
                  <a:ext uri="{FF2B5EF4-FFF2-40B4-BE49-F238E27FC236}">
                    <a16:creationId xmlns:a16="http://schemas.microsoft.com/office/drawing/2014/main" id="{A952AD39-6AD2-A7B3-B478-C4AF45336926}"/>
                  </a:ext>
                </a:extLst>
              </p:cNvPr>
              <p:cNvCxnSpPr>
                <a:cxnSpLocks/>
                <a:stCxn id="45" idx="3"/>
              </p:cNvCxnSpPr>
              <p:nvPr/>
            </p:nvCxnSpPr>
            <p:spPr>
              <a:xfrm>
                <a:off x="4925352" y="3142499"/>
                <a:ext cx="2961937" cy="523677"/>
              </a:xfrm>
              <a:prstGeom prst="bentConnector3">
                <a:avLst>
                  <a:gd name="adj1" fmla="val 131673"/>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cxnSp>
          <p:nvCxnSpPr>
            <p:cNvPr id="7" name="Connector: Elbow 6">
              <a:extLst>
                <a:ext uri="{FF2B5EF4-FFF2-40B4-BE49-F238E27FC236}">
                  <a16:creationId xmlns:a16="http://schemas.microsoft.com/office/drawing/2014/main" id="{6DFE2B29-C467-7FAC-4B9B-BA265BF83030}"/>
                </a:ext>
              </a:extLst>
            </p:cNvPr>
            <p:cNvCxnSpPr>
              <a:cxnSpLocks/>
            </p:cNvCxnSpPr>
            <p:nvPr/>
          </p:nvCxnSpPr>
          <p:spPr>
            <a:xfrm>
              <a:off x="4925031" y="3150654"/>
              <a:ext cx="2614456" cy="765738"/>
            </a:xfrm>
            <a:prstGeom prst="bentConnector3">
              <a:avLst>
                <a:gd name="adj1" fmla="val 99823"/>
              </a:avLst>
            </a:prstGeom>
            <a:ln>
              <a:solidFill>
                <a:srgbClr val="A99C9D"/>
              </a:solidFill>
              <a:tailEnd type="triangle"/>
            </a:ln>
          </p:spPr>
          <p:style>
            <a:lnRef idx="3">
              <a:schemeClr val="dk1"/>
            </a:lnRef>
            <a:fillRef idx="0">
              <a:schemeClr val="dk1"/>
            </a:fillRef>
            <a:effectRef idx="2">
              <a:schemeClr val="dk1"/>
            </a:effectRef>
            <a:fontRef idx="minor">
              <a:schemeClr val="tx1"/>
            </a:fontRef>
          </p:style>
        </p:cxnSp>
      </p:grpSp>
    </p:spTree>
    <p:extLst>
      <p:ext uri="{BB962C8B-B14F-4D97-AF65-F5344CB8AC3E}">
        <p14:creationId xmlns:p14="http://schemas.microsoft.com/office/powerpoint/2010/main" val="69353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0" presetClass="exit" presetSubtype="128" fill="hold" nodeType="clickEffect">
                                  <p:stCondLst>
                                    <p:cond delay="0"/>
                                  </p:stCondLst>
                                  <p:childTnLst>
                                    <p:animEffect transition="out" filter="fade">
                                      <p:cBhvr>
                                        <p:cTn id="6" dur="500"/>
                                        <p:tgtEl>
                                          <p:spTgt spid="17"/>
                                        </p:tgtEl>
                                      </p:cBhvr>
                                    </p:animEffect>
                                    <p:anim calcmode="lin" valueType="num">
                                      <p:cBhvr additive="sum">
                                        <p:cTn id="7" dur="500"/>
                                        <p:tgtEl>
                                          <p:spTgt spid="17"/>
                                        </p:tgtEl>
                                        <p:attrNameLst>
                                          <p:attrName>3d.view.rotation.y</p:attrName>
                                        </p:attrNameLst>
                                      </p:cBhvr>
                                      <p:tavLst>
                                        <p:tav tm="0">
                                          <p:val>
                                            <p:fltVal val="0"/>
                                          </p:val>
                                        </p:tav>
                                        <p:tav tm="3330">
                                          <p:val>
                                            <p:fltVal val="0.065"/>
                                          </p:val>
                                        </p:tav>
                                        <p:tav tm="6660">
                                          <p:val>
                                            <p:fltVal val="0.2543"/>
                                          </p:val>
                                        </p:tav>
                                        <p:tav tm="9990">
                                          <p:val>
                                            <p:fltVal val="0.5589"/>
                                          </p:val>
                                        </p:tav>
                                        <p:tav tm="13320">
                                          <p:val>
                                            <p:fltVal val="0.97"/>
                                          </p:val>
                                        </p:tav>
                                        <p:tav tm="16650">
                                          <p:val>
                                            <p:fltVal val="1.4787"/>
                                          </p:val>
                                        </p:tav>
                                        <p:tav tm="19970">
                                          <p:val>
                                            <p:fltVal val="2.0742"/>
                                          </p:val>
                                        </p:tav>
                                        <p:tav tm="23290">
                                          <p:val>
                                            <p:fltVal val="2.7492"/>
                                          </p:val>
                                        </p:tav>
                                        <p:tav tm="26620">
                                          <p:val>
                                            <p:fltVal val="3.4972"/>
                                          </p:val>
                                        </p:tav>
                                        <p:tav tm="29950">
                                          <p:val>
                                            <p:fltVal val="4.3074"/>
                                          </p:val>
                                        </p:tav>
                                        <p:tav tm="33280">
                                          <p:val>
                                            <p:fltVal val="5.1709"/>
                                          </p:val>
                                        </p:tav>
                                        <p:tav tm="36610">
                                          <p:val>
                                            <p:fltVal val="6.079"/>
                                          </p:val>
                                        </p:tav>
                                        <p:tav tm="39940">
                                          <p:val>
                                            <p:fltVal val="7.0227"/>
                                          </p:val>
                                        </p:tav>
                                        <p:tav tm="43270">
                                          <p:val>
                                            <p:fltVal val="7.9931"/>
                                          </p:val>
                                        </p:tav>
                                        <p:tav tm="46600">
                                          <p:val>
                                            <p:fltVal val="8.9815"/>
                                          </p:val>
                                        </p:tav>
                                        <p:tav tm="49930">
                                          <p:val>
                                            <p:fltVal val="9.979"/>
                                          </p:val>
                                        </p:tav>
                                        <p:tav tm="53250">
                                          <p:val>
                                            <p:fltVal val="10.9736"/>
                                          </p:val>
                                        </p:tav>
                                        <p:tav tm="56580">
                                          <p:val>
                                            <p:fltVal val="11.9626"/>
                                          </p:val>
                                        </p:tav>
                                        <p:tav tm="59900">
                                          <p:val>
                                            <p:fltVal val="12.9311"/>
                                          </p:val>
                                        </p:tav>
                                        <p:tav tm="63220">
                                          <p:val>
                                            <p:fltVal val="13.8735"/>
                                          </p:val>
                                        </p:tav>
                                        <p:tav tm="66540">
                                          <p:val>
                                            <p:fltVal val="14.781"/>
                                          </p:val>
                                        </p:tav>
                                        <p:tav tm="69870">
                                          <p:val>
                                            <p:fltVal val="15.6471"/>
                                          </p:val>
                                        </p:tav>
                                        <p:tav tm="73190">
                                          <p:val>
                                            <p:fltVal val="16.4581"/>
                                          </p:val>
                                        </p:tav>
                                        <p:tav tm="76510">
                                          <p:val>
                                            <p:fltVal val="17.2077"/>
                                          </p:val>
                                        </p:tav>
                                        <p:tav tm="79830">
                                          <p:val>
                                            <p:fltVal val="17.8872"/>
                                          </p:val>
                                        </p:tav>
                                        <p:tav tm="83160">
                                          <p:val>
                                            <p:fltVal val="18.4895"/>
                                          </p:val>
                                        </p:tav>
                                        <p:tav tm="86480">
                                          <p:val>
                                            <p:fltVal val="19.0021"/>
                                          </p:val>
                                        </p:tav>
                                        <p:tav tm="89800">
                                          <p:val>
                                            <p:fltVal val="19.4182"/>
                                          </p:val>
                                        </p:tav>
                                        <p:tav tm="93120">
                                          <p:val>
                                            <p:fltVal val="19.729"/>
                                          </p:val>
                                        </p:tav>
                                        <p:tav tm="96450">
                                          <p:val>
                                            <p:fltVal val="19.9261"/>
                                          </p:val>
                                        </p:tav>
                                        <p:tav tm="100000">
                                          <p:val>
                                            <p:fltVal val="20"/>
                                          </p:val>
                                        </p:tav>
                                      </p:tavLst>
                                    </p:anim>
                                    <p:anim calcmode="lin" valueType="num">
                                      <p:cBhvr additive="mult">
                                        <p:cTn id="8" dur="500"/>
                                        <p:tgtEl>
                                          <p:spTgt spid="17"/>
                                        </p:tgtEl>
                                        <p:attrNameLst>
                                          <p:attrName>3d.object.scale.x</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9" dur="500"/>
                                        <p:tgtEl>
                                          <p:spTgt spid="17"/>
                                        </p:tgtEl>
                                        <p:attrNameLst>
                                          <p:attrName>3d.object.scale.y</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10" dur="500"/>
                                        <p:tgtEl>
                                          <p:spTgt spid="17"/>
                                        </p:tgtEl>
                                        <p:attrNameLst>
                                          <p:attrName>3d.object.scale.z</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set>
                                      <p:cBhvr>
                                        <p:cTn id="11" dur="1" fill="hold">
                                          <p:stCondLst>
                                            <p:cond delay="499"/>
                                          </p:stCondLst>
                                        </p:cTn>
                                        <p:tgtEl>
                                          <p:spTgt spid="17"/>
                                        </p:tgtEl>
                                        <p:attrNameLst>
                                          <p:attrName>style.visibility</p:attrName>
                                        </p:attrNameLst>
                                      </p:cBhvr>
                                      <p:to>
                                        <p:strVal val="hidden"/>
                                      </p:to>
                                    </p:set>
                                  </p:childTnLst>
                                </p:cTn>
                              </p:par>
                              <p:par>
                                <p:cTn id="12" presetID="10" presetClass="exit" presetSubtype="0" fill="hold" nodeType="withEffect">
                                  <p:stCondLst>
                                    <p:cond delay="0"/>
                                  </p:stCondLst>
                                  <p:childTnLst>
                                    <p:animEffect transition="out" filter="fade">
                                      <p:cBhvr>
                                        <p:cTn id="13" dur="100"/>
                                        <p:tgtEl>
                                          <p:spTgt spid="33"/>
                                        </p:tgtEl>
                                      </p:cBhvr>
                                    </p:animEffect>
                                    <p:set>
                                      <p:cBhvr>
                                        <p:cTn id="14" dur="1" fill="hold">
                                          <p:stCondLst>
                                            <p:cond delay="99"/>
                                          </p:stCondLst>
                                        </p:cTn>
                                        <p:tgtEl>
                                          <p:spTgt spid="33"/>
                                        </p:tgtEl>
                                        <p:attrNameLst>
                                          <p:attrName>style.visibility</p:attrName>
                                        </p:attrNameLst>
                                      </p:cBhvr>
                                      <p:to>
                                        <p:strVal val="hidden"/>
                                      </p:to>
                                    </p:set>
                                  </p:childTnLst>
                                </p:cTn>
                              </p:par>
                              <p:par>
                                <p:cTn id="15" presetID="10" presetClass="exit" presetSubtype="0" fill="hold" nodeType="withEffect">
                                  <p:stCondLst>
                                    <p:cond delay="0"/>
                                  </p:stCondLst>
                                  <p:childTnLst>
                                    <p:animEffect transition="out" filter="fade">
                                      <p:cBhvr>
                                        <p:cTn id="16" dur="100"/>
                                        <p:tgtEl>
                                          <p:spTgt spid="34"/>
                                        </p:tgtEl>
                                      </p:cBhvr>
                                    </p:animEffect>
                                    <p:set>
                                      <p:cBhvr>
                                        <p:cTn id="17" dur="1" fill="hold">
                                          <p:stCondLst>
                                            <p:cond delay="99"/>
                                          </p:stCondLst>
                                        </p:cTn>
                                        <p:tgtEl>
                                          <p:spTgt spid="34"/>
                                        </p:tgtEl>
                                        <p:attrNameLst>
                                          <p:attrName>style.visibility</p:attrName>
                                        </p:attrNameLst>
                                      </p:cBhvr>
                                      <p:to>
                                        <p:strVal val="hidden"/>
                                      </p:to>
                                    </p:set>
                                  </p:childTnLst>
                                </p:cTn>
                              </p:par>
                            </p:childTnLst>
                          </p:cTn>
                        </p:par>
                        <p:par>
                          <p:cTn id="18" fill="hold">
                            <p:stCondLst>
                              <p:cond delay="500"/>
                            </p:stCondLst>
                            <p:childTnLst>
                              <p:par>
                                <p:cTn id="19" presetID="60" presetClass="entr" presetSubtype="128" fill="hold" nodeType="afterEffect">
                                  <p:stCondLst>
                                    <p:cond delay="0"/>
                                  </p:stCondLst>
                                  <p:childTnLst>
                                    <p:set>
                                      <p:cBhvr>
                                        <p:cTn id="20" dur="1" fill="hold">
                                          <p:stCondLst>
                                            <p:cond delay="0"/>
                                          </p:stCondLst>
                                        </p:cTn>
                                        <p:tgtEl>
                                          <p:spTgt spid="37"/>
                                        </p:tgtEl>
                                        <p:attrNameLst>
                                          <p:attrName>style.visibility</p:attrName>
                                        </p:attrNameLst>
                                      </p:cBhvr>
                                      <p:to>
                                        <p:strVal val="visible"/>
                                      </p:to>
                                    </p:set>
                                    <p:animEffect transition="in" filter="fade">
                                      <p:cBhvr>
                                        <p:cTn id="21" dur="500"/>
                                        <p:tgtEl>
                                          <p:spTgt spid="37"/>
                                        </p:tgtEl>
                                      </p:cBhvr>
                                    </p:animEffect>
                                    <p:anim calcmode="lin" valueType="num">
                                      <p:cBhvr additive="sum">
                                        <p:cTn id="22" dur="500" fill="hold"/>
                                        <p:tgtEl>
                                          <p:spTgt spid="37"/>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23" dur="500" fill="hold"/>
                                        <p:tgtEl>
                                          <p:spTgt spid="37"/>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4" dur="500" fill="hold"/>
                                        <p:tgtEl>
                                          <p:spTgt spid="37"/>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25" dur="500" fill="hold"/>
                                        <p:tgtEl>
                                          <p:spTgt spid="37"/>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childTnLst>
                          </p:cTn>
                        </p:par>
                        <p:par>
                          <p:cTn id="26" fill="hold">
                            <p:stCondLst>
                              <p:cond delay="1000"/>
                            </p:stCondLst>
                            <p:childTnLst>
                              <p:par>
                                <p:cTn id="27" presetID="1" presetClass="entr" presetSubtype="0" fill="hold" nodeType="after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60" presetClass="exit" presetSubtype="128" fill="hold" nodeType="clickEffect">
                                  <p:stCondLst>
                                    <p:cond delay="0"/>
                                  </p:stCondLst>
                                  <p:childTnLst>
                                    <p:animEffect transition="out" filter="fade">
                                      <p:cBhvr>
                                        <p:cTn id="32" dur="500"/>
                                        <p:tgtEl>
                                          <p:spTgt spid="37"/>
                                        </p:tgtEl>
                                      </p:cBhvr>
                                    </p:animEffect>
                                    <p:anim calcmode="lin" valueType="num">
                                      <p:cBhvr additive="sum">
                                        <p:cTn id="33" dur="500"/>
                                        <p:tgtEl>
                                          <p:spTgt spid="37"/>
                                        </p:tgtEl>
                                        <p:attrNameLst>
                                          <p:attrName>3d.view.rotation.y</p:attrName>
                                        </p:attrNameLst>
                                      </p:cBhvr>
                                      <p:tavLst>
                                        <p:tav tm="0">
                                          <p:val>
                                            <p:fltVal val="0"/>
                                          </p:val>
                                        </p:tav>
                                        <p:tav tm="3330">
                                          <p:val>
                                            <p:fltVal val="0.065"/>
                                          </p:val>
                                        </p:tav>
                                        <p:tav tm="6660">
                                          <p:val>
                                            <p:fltVal val="0.2543"/>
                                          </p:val>
                                        </p:tav>
                                        <p:tav tm="9990">
                                          <p:val>
                                            <p:fltVal val="0.5589"/>
                                          </p:val>
                                        </p:tav>
                                        <p:tav tm="13320">
                                          <p:val>
                                            <p:fltVal val="0.97"/>
                                          </p:val>
                                        </p:tav>
                                        <p:tav tm="16650">
                                          <p:val>
                                            <p:fltVal val="1.4787"/>
                                          </p:val>
                                        </p:tav>
                                        <p:tav tm="19970">
                                          <p:val>
                                            <p:fltVal val="2.0742"/>
                                          </p:val>
                                        </p:tav>
                                        <p:tav tm="23290">
                                          <p:val>
                                            <p:fltVal val="2.7492"/>
                                          </p:val>
                                        </p:tav>
                                        <p:tav tm="26620">
                                          <p:val>
                                            <p:fltVal val="3.4972"/>
                                          </p:val>
                                        </p:tav>
                                        <p:tav tm="29950">
                                          <p:val>
                                            <p:fltVal val="4.3074"/>
                                          </p:val>
                                        </p:tav>
                                        <p:tav tm="33280">
                                          <p:val>
                                            <p:fltVal val="5.1709"/>
                                          </p:val>
                                        </p:tav>
                                        <p:tav tm="36610">
                                          <p:val>
                                            <p:fltVal val="6.079"/>
                                          </p:val>
                                        </p:tav>
                                        <p:tav tm="39940">
                                          <p:val>
                                            <p:fltVal val="7.0227"/>
                                          </p:val>
                                        </p:tav>
                                        <p:tav tm="43270">
                                          <p:val>
                                            <p:fltVal val="7.9931"/>
                                          </p:val>
                                        </p:tav>
                                        <p:tav tm="46600">
                                          <p:val>
                                            <p:fltVal val="8.9815"/>
                                          </p:val>
                                        </p:tav>
                                        <p:tav tm="49930">
                                          <p:val>
                                            <p:fltVal val="9.979"/>
                                          </p:val>
                                        </p:tav>
                                        <p:tav tm="53250">
                                          <p:val>
                                            <p:fltVal val="10.9736"/>
                                          </p:val>
                                        </p:tav>
                                        <p:tav tm="56580">
                                          <p:val>
                                            <p:fltVal val="11.9626"/>
                                          </p:val>
                                        </p:tav>
                                        <p:tav tm="59900">
                                          <p:val>
                                            <p:fltVal val="12.9311"/>
                                          </p:val>
                                        </p:tav>
                                        <p:tav tm="63220">
                                          <p:val>
                                            <p:fltVal val="13.8735"/>
                                          </p:val>
                                        </p:tav>
                                        <p:tav tm="66540">
                                          <p:val>
                                            <p:fltVal val="14.781"/>
                                          </p:val>
                                        </p:tav>
                                        <p:tav tm="69870">
                                          <p:val>
                                            <p:fltVal val="15.6471"/>
                                          </p:val>
                                        </p:tav>
                                        <p:tav tm="73190">
                                          <p:val>
                                            <p:fltVal val="16.4581"/>
                                          </p:val>
                                        </p:tav>
                                        <p:tav tm="76510">
                                          <p:val>
                                            <p:fltVal val="17.2077"/>
                                          </p:val>
                                        </p:tav>
                                        <p:tav tm="79830">
                                          <p:val>
                                            <p:fltVal val="17.8872"/>
                                          </p:val>
                                        </p:tav>
                                        <p:tav tm="83160">
                                          <p:val>
                                            <p:fltVal val="18.4895"/>
                                          </p:val>
                                        </p:tav>
                                        <p:tav tm="86480">
                                          <p:val>
                                            <p:fltVal val="19.0021"/>
                                          </p:val>
                                        </p:tav>
                                        <p:tav tm="89800">
                                          <p:val>
                                            <p:fltVal val="19.4182"/>
                                          </p:val>
                                        </p:tav>
                                        <p:tav tm="93120">
                                          <p:val>
                                            <p:fltVal val="19.729"/>
                                          </p:val>
                                        </p:tav>
                                        <p:tav tm="96450">
                                          <p:val>
                                            <p:fltVal val="19.9261"/>
                                          </p:val>
                                        </p:tav>
                                        <p:tav tm="100000">
                                          <p:val>
                                            <p:fltVal val="20"/>
                                          </p:val>
                                        </p:tav>
                                      </p:tavLst>
                                    </p:anim>
                                    <p:anim calcmode="lin" valueType="num">
                                      <p:cBhvr additive="mult">
                                        <p:cTn id="34" dur="500"/>
                                        <p:tgtEl>
                                          <p:spTgt spid="37"/>
                                        </p:tgtEl>
                                        <p:attrNameLst>
                                          <p:attrName>3d.object.scale.x</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35" dur="500"/>
                                        <p:tgtEl>
                                          <p:spTgt spid="37"/>
                                        </p:tgtEl>
                                        <p:attrNameLst>
                                          <p:attrName>3d.object.scale.y</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anim calcmode="lin" valueType="num">
                                      <p:cBhvr additive="mult">
                                        <p:cTn id="36" dur="500"/>
                                        <p:tgtEl>
                                          <p:spTgt spid="37"/>
                                        </p:tgtEl>
                                        <p:attrNameLst>
                                          <p:attrName>3d.object.scale.z</p:attrName>
                                        </p:attrNameLst>
                                      </p:cBhvr>
                                      <p:tavLst>
                                        <p:tav tm="0">
                                          <p:val>
                                            <p:fltVal val="1"/>
                                          </p:val>
                                        </p:tav>
                                        <p:tav tm="3330">
                                          <p:val>
                                            <p:fltVal val="0.9895"/>
                                          </p:val>
                                        </p:tav>
                                        <p:tav tm="6660">
                                          <p:val>
                                            <p:fltVal val="0.9791"/>
                                          </p:val>
                                        </p:tav>
                                        <p:tav tm="9990">
                                          <p:val>
                                            <p:fltVal val="0.9687"/>
                                          </p:val>
                                        </p:tav>
                                        <p:tav tm="13320">
                                          <p:val>
                                            <p:fltVal val="0.9584"/>
                                          </p:val>
                                        </p:tav>
                                        <p:tav tm="16650">
                                          <p:val>
                                            <p:fltVal val="0.9482"/>
                                          </p:val>
                                        </p:tav>
                                        <p:tav tm="19970">
                                          <p:val>
                                            <p:fltVal val="0.9382"/>
                                          </p:val>
                                        </p:tav>
                                        <p:tav tm="23290">
                                          <p:val>
                                            <p:fltVal val="0.9284"/>
                                          </p:val>
                                        </p:tav>
                                        <p:tav tm="26620">
                                          <p:val>
                                            <p:fltVal val="0.9187"/>
                                          </p:val>
                                        </p:tav>
                                        <p:tav tm="29950">
                                          <p:val>
                                            <p:fltVal val="0.9093"/>
                                          </p:val>
                                        </p:tav>
                                        <p:tav tm="33280">
                                          <p:val>
                                            <p:fltVal val="0.9001"/>
                                          </p:val>
                                        </p:tav>
                                        <p:tav tm="36610">
                                          <p:val>
                                            <p:fltVal val="0.8912"/>
                                          </p:val>
                                        </p:tav>
                                        <p:tav tm="39940">
                                          <p:val>
                                            <p:fltVal val="0.8825"/>
                                          </p:val>
                                        </p:tav>
                                        <p:tav tm="43270">
                                          <p:val>
                                            <p:fltVal val="0.8742"/>
                                          </p:val>
                                        </p:tav>
                                        <p:tav tm="46600">
                                          <p:val>
                                            <p:fltVal val="0.8663"/>
                                          </p:val>
                                        </p:tav>
                                        <p:tav tm="49930">
                                          <p:val>
                                            <p:fltVal val="0.8587"/>
                                          </p:val>
                                        </p:tav>
                                        <p:tav tm="53250">
                                          <p:val>
                                            <p:fltVal val="0.8515"/>
                                          </p:val>
                                        </p:tav>
                                        <p:tav tm="56580">
                                          <p:val>
                                            <p:fltVal val="0.8447"/>
                                          </p:val>
                                        </p:tav>
                                        <p:tav tm="59900">
                                          <p:val>
                                            <p:fltVal val="0.8383"/>
                                          </p:val>
                                        </p:tav>
                                        <p:tav tm="63220">
                                          <p:val>
                                            <p:fltVal val="0.8324"/>
                                          </p:val>
                                        </p:tav>
                                        <p:tav tm="66540">
                                          <p:val>
                                            <p:fltVal val="0.8269"/>
                                          </p:val>
                                        </p:tav>
                                        <p:tav tm="69870">
                                          <p:val>
                                            <p:fltVal val="0.8219"/>
                                          </p:val>
                                        </p:tav>
                                        <p:tav tm="73190">
                                          <p:val>
                                            <p:fltVal val="0.8174"/>
                                          </p:val>
                                        </p:tav>
                                        <p:tav tm="76510">
                                          <p:val>
                                            <p:fltVal val="0.8134"/>
                                          </p:val>
                                        </p:tav>
                                        <p:tav tm="79830">
                                          <p:val>
                                            <p:fltVal val="0.8099"/>
                                          </p:val>
                                        </p:tav>
                                        <p:tav tm="83160">
                                          <p:val>
                                            <p:fltVal val="0.8069"/>
                                          </p:val>
                                        </p:tav>
                                        <p:tav tm="86480">
                                          <p:val>
                                            <p:fltVal val="0.8044"/>
                                          </p:val>
                                        </p:tav>
                                        <p:tav tm="89800">
                                          <p:val>
                                            <p:fltVal val="0.8025"/>
                                          </p:val>
                                        </p:tav>
                                        <p:tav tm="93120">
                                          <p:val>
                                            <p:fltVal val="0.8011"/>
                                          </p:val>
                                        </p:tav>
                                        <p:tav tm="96450">
                                          <p:val>
                                            <p:fltVal val="0.8003"/>
                                          </p:val>
                                        </p:tav>
                                        <p:tav tm="100000">
                                          <p:val>
                                            <p:fltVal val="0.8"/>
                                          </p:val>
                                        </p:tav>
                                      </p:tavLst>
                                    </p:anim>
                                    <p:set>
                                      <p:cBhvr>
                                        <p:cTn id="37" dur="1" fill="hold">
                                          <p:stCondLst>
                                            <p:cond delay="499"/>
                                          </p:stCondLst>
                                        </p:cTn>
                                        <p:tgtEl>
                                          <p:spTgt spid="37"/>
                                        </p:tgtEl>
                                        <p:attrNameLst>
                                          <p:attrName>style.visibility</p:attrName>
                                        </p:attrNameLst>
                                      </p:cBhvr>
                                      <p:to>
                                        <p:strVal val="hidden"/>
                                      </p:to>
                                    </p:set>
                                  </p:childTnLst>
                                </p:cTn>
                              </p:par>
                            </p:childTnLst>
                          </p:cTn>
                        </p:par>
                        <p:par>
                          <p:cTn id="38" fill="hold">
                            <p:stCondLst>
                              <p:cond delay="500"/>
                            </p:stCondLst>
                            <p:childTnLst>
                              <p:par>
                                <p:cTn id="39" presetID="60" presetClass="entr" presetSubtype="128" fill="hold"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anim calcmode="lin" valueType="num">
                                      <p:cBhvr additive="sum">
                                        <p:cTn id="42" dur="500" fill="hold"/>
                                        <p:tgtEl>
                                          <p:spTgt spid="40"/>
                                        </p:tgtEl>
                                        <p:attrNameLst>
                                          <p:attrName>3d.view.rotation.y</p:attrName>
                                        </p:attrNameLst>
                                      </p:cBhvr>
                                      <p:tavLst>
                                        <p:tav tm="0">
                                          <p:val>
                                            <p:fltVal val="-20"/>
                                          </p:val>
                                        </p:tav>
                                        <p:tav tm="3330">
                                          <p:val>
                                            <p:fltVal val="-19.9349"/>
                                          </p:val>
                                        </p:tav>
                                        <p:tav tm="6660">
                                          <p:val>
                                            <p:fltVal val="-19.7456"/>
                                          </p:val>
                                        </p:tav>
                                        <p:tav tm="9990">
                                          <p:val>
                                            <p:fltVal val="-19.441"/>
                                          </p:val>
                                        </p:tav>
                                        <p:tav tm="13320">
                                          <p:val>
                                            <p:fltVal val="-19.0299"/>
                                          </p:val>
                                        </p:tav>
                                        <p:tav tm="16650">
                                          <p:val>
                                            <p:fltVal val="-18.5212"/>
                                          </p:val>
                                        </p:tav>
                                        <p:tav tm="19970">
                                          <p:val>
                                            <p:fltVal val="-17.9257"/>
                                          </p:val>
                                        </p:tav>
                                        <p:tav tm="23290">
                                          <p:val>
                                            <p:fltVal val="-17.2507"/>
                                          </p:val>
                                        </p:tav>
                                        <p:tav tm="26620">
                                          <p:val>
                                            <p:fltVal val="-16.5027"/>
                                          </p:val>
                                        </p:tav>
                                        <p:tav tm="29950">
                                          <p:val>
                                            <p:fltVal val="-15.6925"/>
                                          </p:val>
                                        </p:tav>
                                        <p:tav tm="33280">
                                          <p:val>
                                            <p:fltVal val="-14.829"/>
                                          </p:val>
                                        </p:tav>
                                        <p:tav tm="36610">
                                          <p:val>
                                            <p:fltVal val="-13.9209"/>
                                          </p:val>
                                        </p:tav>
                                        <p:tav tm="39940">
                                          <p:val>
                                            <p:fltVal val="-12.9772"/>
                                          </p:val>
                                        </p:tav>
                                        <p:tav tm="43270">
                                          <p:val>
                                            <p:fltVal val="-12.0068"/>
                                          </p:val>
                                        </p:tav>
                                        <p:tav tm="46600">
                                          <p:val>
                                            <p:fltVal val="-11.0184"/>
                                          </p:val>
                                        </p:tav>
                                        <p:tav tm="49930">
                                          <p:val>
                                            <p:fltVal val="-10.0209"/>
                                          </p:val>
                                        </p:tav>
                                        <p:tav tm="53250">
                                          <p:val>
                                            <p:fltVal val="-9.0263"/>
                                          </p:val>
                                        </p:tav>
                                        <p:tav tm="56580">
                                          <p:val>
                                            <p:fltVal val="-8.0373"/>
                                          </p:val>
                                        </p:tav>
                                        <p:tav tm="59900">
                                          <p:val>
                                            <p:fltVal val="-7.0688"/>
                                          </p:val>
                                        </p:tav>
                                        <p:tav tm="63220">
                                          <p:val>
                                            <p:fltVal val="-6.1264"/>
                                          </p:val>
                                        </p:tav>
                                        <p:tav tm="66540">
                                          <p:val>
                                            <p:fltVal val="-5.2189"/>
                                          </p:val>
                                        </p:tav>
                                        <p:tav tm="69870">
                                          <p:val>
                                            <p:fltVal val="-4.3528"/>
                                          </p:val>
                                        </p:tav>
                                        <p:tav tm="73190">
                                          <p:val>
                                            <p:fltVal val="-3.5418"/>
                                          </p:val>
                                        </p:tav>
                                        <p:tav tm="76510">
                                          <p:val>
                                            <p:fltVal val="-2.7922"/>
                                          </p:val>
                                        </p:tav>
                                        <p:tav tm="79830">
                                          <p:val>
                                            <p:fltVal val="-2.1127"/>
                                          </p:val>
                                        </p:tav>
                                        <p:tav tm="83160">
                                          <p:val>
                                            <p:fltVal val="-1.5104"/>
                                          </p:val>
                                        </p:tav>
                                        <p:tav tm="86480">
                                          <p:val>
                                            <p:fltVal val="-0.9978"/>
                                          </p:val>
                                        </p:tav>
                                        <p:tav tm="89800">
                                          <p:val>
                                            <p:fltVal val="-0.5817"/>
                                          </p:val>
                                        </p:tav>
                                        <p:tav tm="93120">
                                          <p:val>
                                            <p:fltVal val="-0.2709"/>
                                          </p:val>
                                        </p:tav>
                                        <p:tav tm="96450">
                                          <p:val>
                                            <p:fltVal val="-0.0738"/>
                                          </p:val>
                                        </p:tav>
                                        <p:tav tm="100000">
                                          <p:val>
                                            <p:fltVal val="0"/>
                                          </p:val>
                                        </p:tav>
                                      </p:tavLst>
                                    </p:anim>
                                    <p:anim calcmode="lin" valueType="num">
                                      <p:cBhvr additive="mult">
                                        <p:cTn id="43" dur="500" fill="hold"/>
                                        <p:tgtEl>
                                          <p:spTgt spid="40"/>
                                        </p:tgtEl>
                                        <p:attrNameLst>
                                          <p:attrName>3d.object.scale.x</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44" dur="500" fill="hold"/>
                                        <p:tgtEl>
                                          <p:spTgt spid="40"/>
                                        </p:tgtEl>
                                        <p:attrNameLst>
                                          <p:attrName>3d.object.scale.y</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anim calcmode="lin" valueType="num">
                                      <p:cBhvr additive="mult">
                                        <p:cTn id="45" dur="500" fill="hold"/>
                                        <p:tgtEl>
                                          <p:spTgt spid="40"/>
                                        </p:tgtEl>
                                        <p:attrNameLst>
                                          <p:attrName>3d.object.scale.z</p:attrName>
                                        </p:attrNameLst>
                                      </p:cBhvr>
                                      <p:tavLst>
                                        <p:tav tm="0">
                                          <p:val>
                                            <p:fltVal val="0.8"/>
                                          </p:val>
                                        </p:tav>
                                        <p:tav tm="3330">
                                          <p:val>
                                            <p:fltVal val="0.8104"/>
                                          </p:val>
                                        </p:tav>
                                        <p:tav tm="6660">
                                          <p:val>
                                            <p:fltVal val="0.8208"/>
                                          </p:val>
                                        </p:tav>
                                        <p:tav tm="9990">
                                          <p:val>
                                            <p:fltVal val="0.8312"/>
                                          </p:val>
                                        </p:tav>
                                        <p:tav tm="13320">
                                          <p:val>
                                            <p:fltVal val="0.8415"/>
                                          </p:val>
                                        </p:tav>
                                        <p:tav tm="16650">
                                          <p:val>
                                            <p:fltVal val="0.8517"/>
                                          </p:val>
                                        </p:tav>
                                        <p:tav tm="19970">
                                          <p:val>
                                            <p:fltVal val="0.8617"/>
                                          </p:val>
                                        </p:tav>
                                        <p:tav tm="23290">
                                          <p:val>
                                            <p:fltVal val="0.8715"/>
                                          </p:val>
                                        </p:tav>
                                        <p:tav tm="26620">
                                          <p:val>
                                            <p:fltVal val="0.8812"/>
                                          </p:val>
                                        </p:tav>
                                        <p:tav tm="29950">
                                          <p:val>
                                            <p:fltVal val="0.8906"/>
                                          </p:val>
                                        </p:tav>
                                        <p:tav tm="33280">
                                          <p:val>
                                            <p:fltVal val="0.8998"/>
                                          </p:val>
                                        </p:tav>
                                        <p:tav tm="36610">
                                          <p:val>
                                            <p:fltVal val="0.9087"/>
                                          </p:val>
                                        </p:tav>
                                        <p:tav tm="39940">
                                          <p:val>
                                            <p:fltVal val="0.9174"/>
                                          </p:val>
                                        </p:tav>
                                        <p:tav tm="43270">
                                          <p:val>
                                            <p:fltVal val="0.9257"/>
                                          </p:val>
                                        </p:tav>
                                        <p:tav tm="46600">
                                          <p:val>
                                            <p:fltVal val="0.9336"/>
                                          </p:val>
                                        </p:tav>
                                        <p:tav tm="49930">
                                          <p:val>
                                            <p:fltVal val="0.9412"/>
                                          </p:val>
                                        </p:tav>
                                        <p:tav tm="53250">
                                          <p:val>
                                            <p:fltVal val="0.9484"/>
                                          </p:val>
                                        </p:tav>
                                        <p:tav tm="56580">
                                          <p:val>
                                            <p:fltVal val="0.9552"/>
                                          </p:val>
                                        </p:tav>
                                        <p:tav tm="59900">
                                          <p:val>
                                            <p:fltVal val="0.9616"/>
                                          </p:val>
                                        </p:tav>
                                        <p:tav tm="63220">
                                          <p:val>
                                            <p:fltVal val="0.9675"/>
                                          </p:val>
                                        </p:tav>
                                        <p:tav tm="66540">
                                          <p:val>
                                            <p:fltVal val="0.973"/>
                                          </p:val>
                                        </p:tav>
                                        <p:tav tm="69870">
                                          <p:val>
                                            <p:fltVal val="0.978"/>
                                          </p:val>
                                        </p:tav>
                                        <p:tav tm="73190">
                                          <p:val>
                                            <p:fltVal val="0.9825"/>
                                          </p:val>
                                        </p:tav>
                                        <p:tav tm="76510">
                                          <p:val>
                                            <p:fltVal val="0.9865"/>
                                          </p:val>
                                        </p:tav>
                                        <p:tav tm="79830">
                                          <p:val>
                                            <p:fltVal val="0.99"/>
                                          </p:val>
                                        </p:tav>
                                        <p:tav tm="83160">
                                          <p:val>
                                            <p:fltVal val="0.993"/>
                                          </p:val>
                                        </p:tav>
                                        <p:tav tm="86480">
                                          <p:val>
                                            <p:fltVal val="0.9955"/>
                                          </p:val>
                                        </p:tav>
                                        <p:tav tm="89800">
                                          <p:val>
                                            <p:fltVal val="0.9974"/>
                                          </p:val>
                                        </p:tav>
                                        <p:tav tm="93120">
                                          <p:val>
                                            <p:fltVal val="0.9988"/>
                                          </p:val>
                                        </p:tav>
                                        <p:tav tm="96450">
                                          <p:val>
                                            <p:fltVal val="0.9996"/>
                                          </p:val>
                                        </p:tav>
                                        <p:tav tm="100000">
                                          <p:val>
                                            <p:fltVal val="1"/>
                                          </p:val>
                                        </p:tav>
                                      </p:tavLst>
                                    </p:anim>
                                  </p:childTnLst>
                                </p:cTn>
                              </p:par>
                              <p:par>
                                <p:cTn id="46" presetID="10" presetClass="entr" presetSubtype="0" fill="hold" grpId="0" nodeType="withEffect">
                                  <p:stCondLst>
                                    <p:cond delay="0"/>
                                  </p:stCondLst>
                                  <p:childTnLst>
                                    <p:set>
                                      <p:cBhvr>
                                        <p:cTn id="47" dur="1" fill="hold">
                                          <p:stCondLst>
                                            <p:cond delay="0"/>
                                          </p:stCondLst>
                                        </p:cTn>
                                        <p:tgtEl>
                                          <p:spTgt spid="36"/>
                                        </p:tgtEl>
                                        <p:attrNameLst>
                                          <p:attrName>style.visibility</p:attrName>
                                        </p:attrNameLst>
                                      </p:cBhvr>
                                      <p:to>
                                        <p:strVal val="visible"/>
                                      </p:to>
                                    </p:set>
                                    <p:animEffect transition="in" filter="fade">
                                      <p:cBhvr>
                                        <p:cTn id="48" dur="100"/>
                                        <p:tgtEl>
                                          <p:spTgt spid="36"/>
                                        </p:tgtEl>
                                      </p:cBhvr>
                                    </p:animEffect>
                                  </p:childTnLst>
                                </p:cTn>
                              </p:par>
                              <p:par>
                                <p:cTn id="49" presetID="37" presetClass="emph" presetSubtype="512" repeatCount="indefinite" fill="hold" nodeType="withEffect">
                                  <p:stCondLst>
                                    <p:cond delay="0"/>
                                  </p:stCondLst>
                                  <p:childTnLst>
                                    <p:animRot by="-21600000">
                                      <p:cBhvr>
                                        <p:cTn id="50" dur="10000" fill="hold"/>
                                        <p:tgtEl>
                                          <p:spTgt spid="40"/>
                                        </p:tgtEl>
                                        <p:attrNameLst>
                                          <p:attrName>3d.view.rotation.x</p:attrName>
                                        </p:attrNameLst>
                                      </p:cBhvr>
                                    </p:animRot>
                                  </p:childTnLst>
                                </p:cTn>
                              </p:par>
                              <p:par>
                                <p:cTn id="51" presetID="10" presetClass="exit" presetSubtype="0" fill="hold" nodeType="withEffect">
                                  <p:stCondLst>
                                    <p:cond delay="0"/>
                                  </p:stCondLst>
                                  <p:childTnLst>
                                    <p:animEffect transition="out" filter="fade">
                                      <p:cBhvr>
                                        <p:cTn id="52" dur="10"/>
                                        <p:tgtEl>
                                          <p:spTgt spid="8"/>
                                        </p:tgtEl>
                                      </p:cBhvr>
                                    </p:animEffect>
                                    <p:set>
                                      <p:cBhvr>
                                        <p:cTn id="53" dur="1" fill="hold">
                                          <p:stCondLst>
                                            <p:cond delay="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4" name="3D Model 3">
                <a:extLst>
                  <a:ext uri="{FF2B5EF4-FFF2-40B4-BE49-F238E27FC236}">
                    <a16:creationId xmlns:a16="http://schemas.microsoft.com/office/drawing/2014/main" id="{CE516630-1339-893F-5D1F-4598627E5235}"/>
                  </a:ext>
                </a:extLst>
              </p:cNvPr>
              <p:cNvGraphicFramePr>
                <a:graphicFrameLocks noChangeAspect="1"/>
              </p:cNvGraphicFramePr>
              <p:nvPr>
                <p:extLst>
                  <p:ext uri="{D42A27DB-BD31-4B8C-83A1-F6EECF244321}">
                    <p14:modId xmlns:p14="http://schemas.microsoft.com/office/powerpoint/2010/main" val="1945218423"/>
                  </p:ext>
                </p:extLst>
              </p:nvPr>
            </p:nvGraphicFramePr>
            <p:xfrm rot="5400000">
              <a:off x="5141422" y="844697"/>
              <a:ext cx="6293745" cy="5168605"/>
            </p:xfrm>
            <a:graphic>
              <a:graphicData uri="http://schemas.microsoft.com/office/drawing/2017/model3d">
                <am3d:model3d r:embed="rId3">
                  <am3d:spPr>
                    <a:xfrm rot="5400000">
                      <a:off x="0" y="0"/>
                      <a:ext cx="6293745" cy="5168605"/>
                    </a:xfrm>
                    <a:prstGeom prst="rect">
                      <a:avLst/>
                    </a:prstGeom>
                  </am3d:spPr>
                  <am3d:camera>
                    <am3d:pos x="0" y="0" z="65733861"/>
                    <am3d:up dx="0" dy="36000000" dz="0"/>
                    <am3d:lookAt x="0" y="0" z="0"/>
                    <am3d:perspective fov="2700000"/>
                  </am3d:camera>
                  <am3d:trans>
                    <am3d:meterPerModelUnit n="3142787" d="1000000"/>
                    <am3d:preTrans dx="-6130876" dy="6572681" dz="-6971457"/>
                    <am3d:scale>
                      <am3d:sx n="1000000" d="1000000"/>
                      <am3d:sy n="1000000" d="1000000"/>
                      <am3d:sz n="1000000" d="1000000"/>
                    </am3d:scale>
                    <am3d:rot ay="16200000"/>
                    <am3d:postTrans dx="0" dy="0" dz="0"/>
                  </am3d:trans>
                  <am3d:raster rName="Office3DRenderer" rVer="16.0.8326">
                    <am3d:blip r:embed="rId4"/>
                  </am3d:raster>
                  <am3d:objViewport viewportSz="988012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a:extLst>
                  <a:ext uri="{FF2B5EF4-FFF2-40B4-BE49-F238E27FC236}">
                    <a16:creationId xmlns:a16="http://schemas.microsoft.com/office/drawing/2014/main" id="{CE516630-1339-893F-5D1F-4598627E5235}"/>
                  </a:ext>
                </a:extLst>
              </p:cNvPr>
              <p:cNvPicPr>
                <a:picLocks noGrp="1" noRot="1" noChangeAspect="1" noMove="1" noResize="1" noEditPoints="1" noAdjustHandles="1" noChangeArrowheads="1" noChangeShapeType="1" noCrop="1"/>
              </p:cNvPicPr>
              <p:nvPr/>
            </p:nvPicPr>
            <p:blipFill>
              <a:blip r:embed="rId4"/>
              <a:stretch>
                <a:fillRect/>
              </a:stretch>
            </p:blipFill>
            <p:spPr>
              <a:xfrm rot="5400000">
                <a:off x="5141422" y="844697"/>
                <a:ext cx="6293745" cy="5168605"/>
              </a:xfrm>
              <a:prstGeom prst="rect">
                <a:avLst/>
              </a:prstGeom>
            </p:spPr>
          </p:pic>
        </mc:Fallback>
      </mc:AlternateContent>
      <p:sp>
        <p:nvSpPr>
          <p:cNvPr id="5" name="Title 1">
            <a:extLst>
              <a:ext uri="{FF2B5EF4-FFF2-40B4-BE49-F238E27FC236}">
                <a16:creationId xmlns:a16="http://schemas.microsoft.com/office/drawing/2014/main" id="{26A710D8-A762-5B12-FE2B-F3010377740D}"/>
              </a:ext>
            </a:extLst>
          </p:cNvPr>
          <p:cNvSpPr txBox="1">
            <a:spLocks/>
          </p:cNvSpPr>
          <p:nvPr/>
        </p:nvSpPr>
        <p:spPr>
          <a:xfrm>
            <a:off x="484551" y="470031"/>
            <a:ext cx="4188690" cy="8119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GB" b="1" i="1" dirty="0"/>
              <a:t>Connections</a:t>
            </a:r>
          </a:p>
        </p:txBody>
      </p:sp>
      <p:sp>
        <p:nvSpPr>
          <p:cNvPr id="6" name="TextBox 5">
            <a:extLst>
              <a:ext uri="{FF2B5EF4-FFF2-40B4-BE49-F238E27FC236}">
                <a16:creationId xmlns:a16="http://schemas.microsoft.com/office/drawing/2014/main" id="{97801824-E618-AA6E-70FD-3C319E79D56D}"/>
              </a:ext>
            </a:extLst>
          </p:cNvPr>
          <p:cNvSpPr txBox="1"/>
          <p:nvPr/>
        </p:nvSpPr>
        <p:spPr>
          <a:xfrm>
            <a:off x="484551" y="1799720"/>
            <a:ext cx="4845133" cy="4154984"/>
          </a:xfrm>
          <a:prstGeom prst="rect">
            <a:avLst/>
          </a:prstGeom>
          <a:noFill/>
          <a:ln>
            <a:noFill/>
          </a:ln>
        </p:spPr>
        <p:txBody>
          <a:bodyPr wrap="square" lIns="91440" tIns="45720" rIns="91440" bIns="45720" rtlCol="0" anchor="t">
            <a:spAutoFit/>
          </a:bodyPr>
          <a:lstStyle/>
          <a:p>
            <a:pPr marL="342900" indent="-342900">
              <a:buFont typeface="Arial" panose="020B0604020202020204" pitchFamily="34" charset="0"/>
              <a:buChar char="•"/>
            </a:pPr>
            <a:r>
              <a:rPr lang="en-GB" sz="2400" dirty="0"/>
              <a:t>Rigid connections for static parts</a:t>
            </a:r>
          </a:p>
          <a:p>
            <a:endParaRPr lang="en-GB" sz="2400" dirty="0"/>
          </a:p>
          <a:p>
            <a:pPr marL="342900" indent="-342900">
              <a:buFont typeface="Arial" panose="020B0604020202020204" pitchFamily="34" charset="0"/>
              <a:buChar char="•"/>
            </a:pPr>
            <a:r>
              <a:rPr lang="en-GB" sz="2400" dirty="0"/>
              <a:t>Pin for each gear and the claws</a:t>
            </a:r>
          </a:p>
          <a:p>
            <a:endParaRPr lang="en-GB" sz="2400" dirty="0"/>
          </a:p>
          <a:p>
            <a:pPr marL="342900" indent="-342900">
              <a:buFont typeface="Arial" panose="020B0604020202020204" pitchFamily="34" charset="0"/>
              <a:buChar char="•"/>
            </a:pPr>
            <a:r>
              <a:rPr lang="en-GB" sz="2400" dirty="0"/>
              <a:t>A slider to control the tail</a:t>
            </a:r>
          </a:p>
          <a:p>
            <a:pPr marL="342900" indent="-342900">
              <a:buFont typeface="Arial" panose="020B0604020202020204" pitchFamily="34" charset="0"/>
              <a:buChar char="•"/>
            </a:pPr>
            <a:endParaRPr lang="en-GB" sz="2400" dirty="0"/>
          </a:p>
          <a:p>
            <a:pPr marL="342900" indent="-342900">
              <a:buFont typeface="Arial" panose="020B0604020202020204" pitchFamily="34" charset="0"/>
              <a:buChar char="•"/>
            </a:pPr>
            <a:r>
              <a:rPr lang="en-GB" sz="2400" dirty="0"/>
              <a:t>6 bearing-cylinder joints to make the legs move</a:t>
            </a:r>
          </a:p>
          <a:p>
            <a:endParaRPr lang="en-GB" sz="2400" dirty="0"/>
          </a:p>
        </p:txBody>
      </p:sp>
    </p:spTree>
    <p:extLst>
      <p:ext uri="{BB962C8B-B14F-4D97-AF65-F5344CB8AC3E}">
        <p14:creationId xmlns:p14="http://schemas.microsoft.com/office/powerpoint/2010/main" val="880797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FD620DEF-1227-575A-20AD-4B885A3D301B}"/>
              </a:ext>
            </a:extLst>
          </p:cNvPr>
          <p:cNvSpPr>
            <a:spLocks noGrp="1"/>
          </p:cNvSpPr>
          <p:nvPr>
            <p:ph type="title"/>
          </p:nvPr>
        </p:nvSpPr>
        <p:spPr>
          <a:xfrm>
            <a:off x="484551" y="470031"/>
            <a:ext cx="2987854" cy="811934"/>
          </a:xfrm>
        </p:spPr>
        <p:txBody>
          <a:bodyPr>
            <a:normAutofit fontScale="90000"/>
          </a:bodyPr>
          <a:lstStyle/>
          <a:p>
            <a:r>
              <a:rPr lang="en-GB" b="1" i="1" dirty="0"/>
              <a:t>Simulation</a:t>
            </a:r>
          </a:p>
        </p:txBody>
      </p:sp>
      <p:pic>
        <p:nvPicPr>
          <p:cNvPr id="2" name="video_robot">
            <a:hlinkClick r:id="" action="ppaction://media"/>
            <a:extLst>
              <a:ext uri="{FF2B5EF4-FFF2-40B4-BE49-F238E27FC236}">
                <a16:creationId xmlns:a16="http://schemas.microsoft.com/office/drawing/2014/main" id="{097BEE45-4E2B-A296-BAFE-A255B5421E8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482600"/>
            <a:ext cx="12192000" cy="5892800"/>
          </a:xfrm>
          <a:prstGeom prst="rect">
            <a:avLst/>
          </a:prstGeom>
        </p:spPr>
      </p:pic>
    </p:spTree>
    <p:extLst>
      <p:ext uri="{BB962C8B-B14F-4D97-AF65-F5344CB8AC3E}">
        <p14:creationId xmlns:p14="http://schemas.microsoft.com/office/powerpoint/2010/main" val="4045407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93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EA5DC25-0462-481A-576E-9A30B4536AF8}"/>
              </a:ext>
            </a:extLst>
          </p:cNvPr>
          <p:cNvSpPr>
            <a:spLocks noGrp="1"/>
          </p:cNvSpPr>
          <p:nvPr>
            <p:ph type="title"/>
          </p:nvPr>
        </p:nvSpPr>
        <p:spPr>
          <a:xfrm>
            <a:off x="1362628" y="681066"/>
            <a:ext cx="3311945" cy="811934"/>
          </a:xfrm>
        </p:spPr>
        <p:txBody>
          <a:bodyPr>
            <a:normAutofit fontScale="90000"/>
          </a:bodyPr>
          <a:lstStyle/>
          <a:p>
            <a:r>
              <a:rPr lang="en-GB" b="1" i="1" dirty="0"/>
              <a:t>Challenges</a:t>
            </a:r>
          </a:p>
        </p:txBody>
      </p:sp>
      <p:sp>
        <p:nvSpPr>
          <p:cNvPr id="8" name="Title 1">
            <a:extLst>
              <a:ext uri="{FF2B5EF4-FFF2-40B4-BE49-F238E27FC236}">
                <a16:creationId xmlns:a16="http://schemas.microsoft.com/office/drawing/2014/main" id="{AE58E272-CAB5-6716-5846-73A55F2C5E3A}"/>
              </a:ext>
            </a:extLst>
          </p:cNvPr>
          <p:cNvSpPr txBox="1">
            <a:spLocks/>
          </p:cNvSpPr>
          <p:nvPr/>
        </p:nvSpPr>
        <p:spPr>
          <a:xfrm>
            <a:off x="6223285" y="681066"/>
            <a:ext cx="4824739" cy="811934"/>
          </a:xfrm>
          <a:prstGeom prst="rect">
            <a:avLst/>
          </a:prstGeom>
        </p:spPr>
        <p:txBody>
          <a:bodyPr vert="horz" lIns="91440" tIns="45720" rIns="91440" bIns="45720" rtlCol="0" anchor="ctr">
            <a:normAutofit fontScale="9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r>
              <a:rPr lang="en-GB" b="1" i="1" dirty="0"/>
              <a:t>What we learned</a:t>
            </a:r>
          </a:p>
        </p:txBody>
      </p:sp>
      <p:sp>
        <p:nvSpPr>
          <p:cNvPr id="14" name="TextBox 13">
            <a:extLst>
              <a:ext uri="{FF2B5EF4-FFF2-40B4-BE49-F238E27FC236}">
                <a16:creationId xmlns:a16="http://schemas.microsoft.com/office/drawing/2014/main" id="{B39BEF2C-76DA-EA00-3A7E-677823EBA5A3}"/>
              </a:ext>
            </a:extLst>
          </p:cNvPr>
          <p:cNvSpPr txBox="1"/>
          <p:nvPr/>
        </p:nvSpPr>
        <p:spPr>
          <a:xfrm>
            <a:off x="6472687" y="2061160"/>
            <a:ext cx="5090433" cy="3785652"/>
          </a:xfrm>
          <a:prstGeom prst="rect">
            <a:avLst/>
          </a:prstGeom>
          <a:noFill/>
          <a:ln>
            <a:noFill/>
          </a:ln>
        </p:spPr>
        <p:txBody>
          <a:bodyPr wrap="square" lIns="91440" tIns="45720" rIns="91440" bIns="45720" rtlCol="0" anchor="t">
            <a:spAutoFit/>
          </a:bodyPr>
          <a:lstStyle/>
          <a:p>
            <a:pPr marL="285750" indent="-285750">
              <a:buFont typeface="Arial" panose="020B0604020202020204" pitchFamily="34" charset="0"/>
              <a:buChar char="•"/>
            </a:pPr>
            <a:r>
              <a:rPr lang="en-GB" sz="2400" dirty="0"/>
              <a:t>Cooperation and communication with other groups</a:t>
            </a:r>
          </a:p>
          <a:p>
            <a:pPr marL="285750" indent="-285750">
              <a:buFont typeface="Arial" panose="020B0604020202020204" pitchFamily="34" charset="0"/>
              <a:buChar char="•"/>
            </a:pPr>
            <a:endParaRPr lang="en-GB" sz="2400" dirty="0"/>
          </a:p>
          <a:p>
            <a:pPr marL="285750" indent="-285750">
              <a:buFont typeface="Arial" panose="020B0604020202020204" pitchFamily="34" charset="0"/>
              <a:buChar char="•"/>
            </a:pPr>
            <a:r>
              <a:rPr lang="en-GB" sz="2400" dirty="0"/>
              <a:t>Managing work and make it easier by using</a:t>
            </a:r>
          </a:p>
          <a:p>
            <a:pPr marL="800100" lvl="1" indent="-342900">
              <a:buFont typeface="Courier New" panose="02070309020205020404" pitchFamily="49" charset="0"/>
              <a:buChar char="o"/>
            </a:pPr>
            <a:r>
              <a:rPr lang="en-GB" sz="2400" dirty="0"/>
              <a:t>Colours</a:t>
            </a:r>
          </a:p>
          <a:p>
            <a:pPr marL="800100" lvl="1" indent="-342900">
              <a:buFont typeface="Courier New" panose="02070309020205020404" pitchFamily="49" charset="0"/>
              <a:buChar char="o"/>
            </a:pPr>
            <a:r>
              <a:rPr lang="en-GB" sz="2400" dirty="0"/>
              <a:t>Codenames</a:t>
            </a:r>
          </a:p>
          <a:p>
            <a:pPr marL="800100" lvl="1" indent="-342900">
              <a:buFont typeface="Courier New" panose="02070309020205020404" pitchFamily="49" charset="0"/>
              <a:buChar char="o"/>
            </a:pPr>
            <a:r>
              <a:rPr lang="en-GB" sz="2400" dirty="0"/>
              <a:t>Subassemblies</a:t>
            </a:r>
          </a:p>
          <a:p>
            <a:pPr marL="285750" indent="-285750">
              <a:buFont typeface="Arial" panose="020B0604020202020204" pitchFamily="34" charset="0"/>
              <a:buChar char="•"/>
            </a:pPr>
            <a:endParaRPr lang="en-GB" sz="2400" dirty="0"/>
          </a:p>
        </p:txBody>
      </p:sp>
      <p:sp>
        <p:nvSpPr>
          <p:cNvPr id="7" name="TextBox 5">
            <a:extLst>
              <a:ext uri="{FF2B5EF4-FFF2-40B4-BE49-F238E27FC236}">
                <a16:creationId xmlns:a16="http://schemas.microsoft.com/office/drawing/2014/main" id="{5F2C5C58-6B15-445B-87A1-56F8B76ED27E}"/>
              </a:ext>
            </a:extLst>
          </p:cNvPr>
          <p:cNvSpPr txBox="1"/>
          <p:nvPr/>
        </p:nvSpPr>
        <p:spPr>
          <a:xfrm>
            <a:off x="1023316" y="2459504"/>
            <a:ext cx="4557976" cy="1938992"/>
          </a:xfrm>
          <a:prstGeom prst="rect">
            <a:avLst/>
          </a:prstGeom>
          <a:noFill/>
          <a:ln>
            <a:noFill/>
          </a:ln>
        </p:spPr>
        <p:txBody>
          <a:bodyPr wrap="square" lIns="91440" tIns="45720" rIns="91440" bIns="45720" rtlCol="0" anchor="t">
            <a:spAutoFit/>
          </a:bodyPr>
          <a:lstStyle/>
          <a:p>
            <a:pPr marL="285750" indent="-285750">
              <a:buFont typeface="Arial" panose="020B0604020202020204" pitchFamily="34" charset="0"/>
              <a:buChar char="•"/>
            </a:pPr>
            <a:r>
              <a:rPr lang="en-GB" sz="2400" dirty="0">
                <a:ea typeface="+mn-lt"/>
                <a:cs typeface="+mn-lt"/>
              </a:rPr>
              <a:t>Mistakenly </a:t>
            </a:r>
            <a:r>
              <a:rPr lang="en-GB" sz="2400" dirty="0"/>
              <a:t>set one of our parts to inches</a:t>
            </a:r>
          </a:p>
          <a:p>
            <a:endParaRPr lang="en-GB" sz="2400" dirty="0"/>
          </a:p>
          <a:p>
            <a:pPr marL="285750" indent="-285750">
              <a:buFont typeface="Arial" panose="020B0604020202020204" pitchFamily="34" charset="0"/>
              <a:buChar char="•"/>
            </a:pPr>
            <a:r>
              <a:rPr lang="en-GB" sz="2400" dirty="0"/>
              <a:t>Some parts were not properly matching</a:t>
            </a:r>
          </a:p>
        </p:txBody>
      </p:sp>
    </p:spTree>
    <p:extLst>
      <p:ext uri="{BB962C8B-B14F-4D97-AF65-F5344CB8AC3E}">
        <p14:creationId xmlns:p14="http://schemas.microsoft.com/office/powerpoint/2010/main" val="3766513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am3d="http://schemas.microsoft.com/office/drawing/2017/model3d" Requires="am3d">
          <p:graphicFrame>
            <p:nvGraphicFramePr>
              <p:cNvPr id="5" name="3D Model 4">
                <a:extLst>
                  <a:ext uri="{FF2B5EF4-FFF2-40B4-BE49-F238E27FC236}">
                    <a16:creationId xmlns:a16="http://schemas.microsoft.com/office/drawing/2014/main" id="{7F959DD0-47E4-7C91-CA9C-CF1A16159956}"/>
                  </a:ext>
                </a:extLst>
              </p:cNvPr>
              <p:cNvGraphicFramePr>
                <a:graphicFrameLocks noChangeAspect="1"/>
              </p:cNvGraphicFramePr>
              <p:nvPr>
                <p:extLst>
                  <p:ext uri="{D42A27DB-BD31-4B8C-83A1-F6EECF244321}">
                    <p14:modId xmlns:p14="http://schemas.microsoft.com/office/powerpoint/2010/main" val="1912697084"/>
                  </p:ext>
                </p:extLst>
              </p:nvPr>
            </p:nvGraphicFramePr>
            <p:xfrm rot="16200000">
              <a:off x="1157229" y="939264"/>
              <a:ext cx="5129212" cy="4590008"/>
            </p:xfrm>
            <a:graphic>
              <a:graphicData uri="http://schemas.microsoft.com/office/drawing/2017/model3d">
                <am3d:model3d r:embed="rId3">
                  <am3d:spPr>
                    <a:xfrm rot="16200000">
                      <a:off x="0" y="0"/>
                      <a:ext cx="5129212" cy="4590008"/>
                    </a:xfrm>
                    <a:prstGeom prst="rect">
                      <a:avLst/>
                    </a:prstGeom>
                  </am3d:spPr>
                  <am3d:camera>
                    <am3d:pos x="0" y="0" z="74154084"/>
                    <am3d:up dx="0" dy="36000000" dz="0"/>
                    <am3d:lookAt x="0" y="0" z="0"/>
                    <am3d:perspective fov="2700000"/>
                  </am3d:camera>
                  <am3d:trans>
                    <am3d:meterPerModelUnit n="3142787" d="1000000"/>
                    <am3d:preTrans dx="-13342953" dy="6572681" dz="-6971457"/>
                    <am3d:scale>
                      <am3d:sx n="1000000" d="1000000"/>
                      <am3d:sy n="1000000" d="1000000"/>
                      <am3d:sz n="1000000" d="1000000"/>
                    </am3d:scale>
                    <am3d:rot ax="-9512248" ay="-972250" az="-375658"/>
                    <am3d:postTrans dx="0" dy="0" dz="0"/>
                  </am3d:trans>
                  <am3d:raster rName="Office3DRenderer" rVer="16.0.8326">
                    <am3d:blip r:embed="rId4"/>
                  </am3d:raster>
                  <am3d:objViewport viewportSz="8003092"/>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a:extLst>
                  <a:ext uri="{FF2B5EF4-FFF2-40B4-BE49-F238E27FC236}">
                    <a16:creationId xmlns:a16="http://schemas.microsoft.com/office/drawing/2014/main" id="{7F959DD0-47E4-7C91-CA9C-CF1A16159956}"/>
                  </a:ext>
                </a:extLst>
              </p:cNvPr>
              <p:cNvPicPr>
                <a:picLocks noGrp="1" noRot="1" noChangeAspect="1" noMove="1" noResize="1" noEditPoints="1" noAdjustHandles="1" noChangeArrowheads="1" noChangeShapeType="1" noCrop="1"/>
              </p:cNvPicPr>
              <p:nvPr/>
            </p:nvPicPr>
            <p:blipFill>
              <a:blip r:embed="rId4"/>
              <a:stretch>
                <a:fillRect/>
              </a:stretch>
            </p:blipFill>
            <p:spPr>
              <a:xfrm rot="16200000">
                <a:off x="1157229" y="939264"/>
                <a:ext cx="5129212" cy="4590008"/>
              </a:xfrm>
              <a:prstGeom prst="rect">
                <a:avLst/>
              </a:prstGeom>
            </p:spPr>
          </p:pic>
        </mc:Fallback>
      </mc:AlternateContent>
      <p:sp>
        <p:nvSpPr>
          <p:cNvPr id="6" name="Speech Bubble: Oval 5">
            <a:extLst>
              <a:ext uri="{FF2B5EF4-FFF2-40B4-BE49-F238E27FC236}">
                <a16:creationId xmlns:a16="http://schemas.microsoft.com/office/drawing/2014/main" id="{C21EB44E-DE23-5D05-5899-74FAE3306787}"/>
              </a:ext>
            </a:extLst>
          </p:cNvPr>
          <p:cNvSpPr/>
          <p:nvPr/>
        </p:nvSpPr>
        <p:spPr>
          <a:xfrm>
            <a:off x="6319777" y="1273215"/>
            <a:ext cx="3877519" cy="2696901"/>
          </a:xfrm>
          <a:prstGeom prst="wedgeEllipseCallout">
            <a:avLst>
              <a:gd name="adj1" fmla="val -80236"/>
              <a:gd name="adj2" fmla="val 43616"/>
            </a:avLst>
          </a:prstGeom>
          <a:solidFill>
            <a:srgbClr val="C00000">
              <a:alpha val="45000"/>
            </a:srgbClr>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GB" sz="3600" b="1" i="1" dirty="0">
                <a:solidFill>
                  <a:schemeClr val="tx1"/>
                </a:solidFill>
                <a:latin typeface="+mj-lt"/>
              </a:rPr>
              <a:t>Thank you!</a:t>
            </a:r>
          </a:p>
        </p:txBody>
      </p:sp>
    </p:spTree>
    <p:extLst>
      <p:ext uri="{BB962C8B-B14F-4D97-AF65-F5344CB8AC3E}">
        <p14:creationId xmlns:p14="http://schemas.microsoft.com/office/powerpoint/2010/main" val="1239765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8" presetClass="emph" presetSubtype="512" repeatCount="indefinite" fill="hold" nodeType="withEffect">
                                  <p:stCondLst>
                                    <p:cond delay="0"/>
                                  </p:stCondLst>
                                  <p:childTnLst>
                                    <p:anim calcmode="lin" valueType="num">
                                      <p:cBhvr additive="sum">
                                        <p:cTn id="6" dur="2000" fill="hold"/>
                                        <p:tgtEl>
                                          <p:spTgt spid="5"/>
                                        </p:tgtEl>
                                        <p:attrNameLst>
                                          <p:attrName>3d.view.rotation.x</p:attrName>
                                        </p:attrNameLst>
                                      </p:cBhvr>
                                      <p:tavLst>
                                        <p:tav tm="0">
                                          <p:val>
                                            <p:fltVal val="0"/>
                                          </p:val>
                                        </p:tav>
                                        <p:tav tm="3330">
                                          <p:val>
                                            <p:fltVal val="-13.9494"/>
                                          </p:val>
                                        </p:tav>
                                        <p:tav tm="6660">
                                          <p:val>
                                            <p:fltVal val="-24.2079"/>
                                          </p:val>
                                        </p:tav>
                                        <p:tav tm="9990">
                                          <p:val>
                                            <p:fltVal val="-31.3427"/>
                                          </p:val>
                                        </p:tav>
                                        <p:tav tm="13320">
                                          <p:val>
                                            <p:fltVal val="-35.9208"/>
                                          </p:val>
                                        </p:tav>
                                        <p:tav tm="16650">
                                          <p:val>
                                            <p:fltVal val="-38.5096"/>
                                          </p:val>
                                        </p:tav>
                                        <p:tav tm="19970">
                                          <p:val>
                                            <p:fltVal val="-39.6742"/>
                                          </p:val>
                                        </p:tav>
                                        <p:tav tm="23290">
                                          <p:val>
                                            <p:fltVal val="-39.9872"/>
                                          </p:val>
                                        </p:tav>
                                        <p:tav tm="26620">
                                          <p:val>
                                            <p:fltVal val="-39.9891"/>
                                          </p:val>
                                        </p:tav>
                                        <p:tav tm="29950">
                                          <p:val>
                                            <p:fltVal val="-39.6895"/>
                                          </p:val>
                                        </p:tav>
                                        <p:tav tm="33280">
                                          <p:val>
                                            <p:fltVal val="-38.5467"/>
                                          </p:val>
                                        </p:tav>
                                        <p:tav tm="36610">
                                          <p:val>
                                            <p:fltVal val="-35.9937"/>
                                          </p:val>
                                        </p:tav>
                                        <p:tav tm="39940">
                                          <p:val>
                                            <p:fltVal val="-31.4632"/>
                                          </p:val>
                                        </p:tav>
                                        <p:tav tm="43270">
                                          <p:val>
                                            <p:fltVal val="-24.3881"/>
                                          </p:val>
                                        </p:tav>
                                        <p:tav tm="46600">
                                          <p:val>
                                            <p:fltVal val="-14.2011"/>
                                          </p:val>
                                        </p:tav>
                                        <p:tav tm="49930">
                                          <p:val>
                                            <p:fltVal val="-0.335"/>
                                          </p:val>
                                        </p:tav>
                                        <p:tav tm="53250">
                                          <p:val>
                                            <p:fltVal val="13.6598"/>
                                          </p:val>
                                        </p:tav>
                                        <p:tav tm="56580">
                                          <p:val>
                                            <p:fltVal val="24.0004"/>
                                          </p:val>
                                        </p:tav>
                                        <p:tav tm="59900">
                                          <p:val>
                                            <p:fltVal val="31.186"/>
                                          </p:val>
                                        </p:tav>
                                        <p:tav tm="63220">
                                          <p:val>
                                            <p:fltVal val="35.8151"/>
                                          </p:val>
                                        </p:tav>
                                        <p:tav tm="66540">
                                          <p:val>
                                            <p:fltVal val="38.4499"/>
                                          </p:val>
                                        </p:tav>
                                        <p:tav tm="69870">
                                          <p:val>
                                            <p:fltVal val="39.6543"/>
                                          </p:val>
                                        </p:tav>
                                        <p:tav tm="73190">
                                          <p:val>
                                            <p:fltVal val="39.9848"/>
                                          </p:val>
                                        </p:tav>
                                        <p:tav tm="76510">
                                          <p:val>
                                            <p:fltVal val="39.9911"/>
                                          </p:val>
                                        </p:tav>
                                        <p:tav tm="79830">
                                          <p:val>
                                            <p:fltVal val="39.7115"/>
                                          </p:val>
                                        </p:tav>
                                        <p:tav tm="83160">
                                          <p:val>
                                            <p:fltVal val="38.609"/>
                                          </p:val>
                                        </p:tav>
                                        <p:tav tm="86480">
                                          <p:val>
                                            <p:fltVal val="36.1268"/>
                                          </p:val>
                                        </p:tav>
                                        <p:tav tm="89800">
                                          <p:val>
                                            <p:fltVal val="31.701"/>
                                          </p:val>
                                        </p:tav>
                                        <p:tav tm="93120">
                                          <p:val>
                                            <p:fltVal val="24.7694"/>
                                          </p:val>
                                        </p:tav>
                                        <p:tav tm="96450">
                                          <p:val>
                                            <p:fltVal val="14.7348"/>
                                          </p:val>
                                        </p:tav>
                                        <p:tav tm="100000">
                                          <p:val>
                                            <p:fltVal val="0"/>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cf76f155ced4ddcb4097134ff3c332f xmlns="4708204d-0cd4-47b3-8ec0-3c5fff0eea5c">
      <Terms xmlns="http://schemas.microsoft.com/office/infopath/2007/PartnerControls"/>
    </lcf76f155ced4ddcb4097134ff3c332f>
    <groupsmatched xmlns="4708204d-0cd4-47b3-8ec0-3c5fff0eea5c" xsi:nil="true"/>
    <TaxCatchAll xmlns="07008d09-f70a-4b8a-8297-f98171af2df9"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791785D8942D624EBC85FE3FA4840750" ma:contentTypeVersion="13" ma:contentTypeDescription="Creare un nuovo documento." ma:contentTypeScope="" ma:versionID="a62f0ec1cecc5a63e4e4b936e041699f">
  <xsd:schema xmlns:xsd="http://www.w3.org/2001/XMLSchema" xmlns:xs="http://www.w3.org/2001/XMLSchema" xmlns:p="http://schemas.microsoft.com/office/2006/metadata/properties" xmlns:ns2="4708204d-0cd4-47b3-8ec0-3c5fff0eea5c" xmlns:ns3="07008d09-f70a-4b8a-8297-f98171af2df9" targetNamespace="http://schemas.microsoft.com/office/2006/metadata/properties" ma:root="true" ma:fieldsID="74f6ff87c3c51b18b02ca148c163a7cf" ns2:_="" ns3:_="">
    <xsd:import namespace="4708204d-0cd4-47b3-8ec0-3c5fff0eea5c"/>
    <xsd:import namespace="07008d09-f70a-4b8a-8297-f98171af2df9"/>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groupsmatched"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708204d-0cd4-47b3-8ec0-3c5fff0eea5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dexed="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Tag immagine" ma:readOnly="false" ma:fieldId="{5cf76f15-5ced-4ddc-b409-7134ff3c332f}" ma:taxonomyMulti="true" ma:sspId="b3f316dc-fb4b-4146-8b22-f4ef2efe4b04"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groupsmatched" ma:index="18" nillable="true" ma:displayName="groups matched" ma:format="Dropdown" ma:internalName="groupsmatched">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7008d09-f70a-4b8a-8297-f98171af2df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5f9313d8-fd34-4051-90ce-51997ca88ad9}" ma:internalName="TaxCatchAll" ma:showField="CatchAllData" ma:web="07008d09-f70a-4b8a-8297-f98171af2df9">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Condiviso c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Condiviso con dettagli"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A3E1DEB-9FC2-47EA-BD1B-27AF7CFB79AF}">
  <ds:schemaRefs>
    <ds:schemaRef ds:uri="http://schemas.microsoft.com/office/2006/metadata/properties"/>
    <ds:schemaRef ds:uri="http://schemas.microsoft.com/office/infopath/2007/PartnerControls"/>
    <ds:schemaRef ds:uri="4708204d-0cd4-47b3-8ec0-3c5fff0eea5c"/>
    <ds:schemaRef ds:uri="07008d09-f70a-4b8a-8297-f98171af2df9"/>
  </ds:schemaRefs>
</ds:datastoreItem>
</file>

<file path=customXml/itemProps2.xml><?xml version="1.0" encoding="utf-8"?>
<ds:datastoreItem xmlns:ds="http://schemas.openxmlformats.org/officeDocument/2006/customXml" ds:itemID="{034A62B0-9CA2-4058-90E7-033559D8E9EB}">
  <ds:schemaRefs>
    <ds:schemaRef ds:uri="http://schemas.microsoft.com/sharepoint/v3/contenttype/forms"/>
  </ds:schemaRefs>
</ds:datastoreItem>
</file>

<file path=customXml/itemProps3.xml><?xml version="1.0" encoding="utf-8"?>
<ds:datastoreItem xmlns:ds="http://schemas.openxmlformats.org/officeDocument/2006/customXml" ds:itemID="{0B14E296-7D12-41B7-9360-213519EA46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708204d-0cd4-47b3-8ec0-3c5fff0eea5c"/>
    <ds:schemaRef ds:uri="07008d09-f70a-4b8a-8297-f98171af2df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office theme</Template>
  <TotalTime>412</TotalTime>
  <Words>817</Words>
  <Application>Microsoft Office PowerPoint</Application>
  <PresentationFormat>Widescreen</PresentationFormat>
  <Paragraphs>97</Paragraphs>
  <Slides>9</Slides>
  <Notes>9</Notes>
  <HiddenSlides>0</HiddenSlides>
  <MMClips>1</MMClips>
  <ScaleCrop>false</ScaleCrop>
  <HeadingPairs>
    <vt:vector size="4" baseType="variant">
      <vt:variant>
        <vt:lpstr>Tema</vt:lpstr>
      </vt:variant>
      <vt:variant>
        <vt:i4>2</vt:i4>
      </vt:variant>
      <vt:variant>
        <vt:lpstr>Titoli diapositive</vt:lpstr>
      </vt:variant>
      <vt:variant>
        <vt:i4>9</vt:i4>
      </vt:variant>
    </vt:vector>
  </HeadingPairs>
  <TitlesOfParts>
    <vt:vector size="11" baseType="lpstr">
      <vt:lpstr>office theme</vt:lpstr>
      <vt:lpstr>Savon</vt:lpstr>
      <vt:lpstr>Scorpion Robot Assembly</vt:lpstr>
      <vt:lpstr>Part 26</vt:lpstr>
      <vt:lpstr>Presentazione standard di PowerPoint</vt:lpstr>
      <vt:lpstr>Presentazione standard di PowerPoint</vt:lpstr>
      <vt:lpstr>Presentazione standard di PowerPoint</vt:lpstr>
      <vt:lpstr>Presentazione standard di PowerPoint</vt:lpstr>
      <vt:lpstr>Simulation</vt:lpstr>
      <vt:lpstr>Challenges</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manu</dc:creator>
  <cp:lastModifiedBy>matteo cappellini</cp:lastModifiedBy>
  <cp:revision>364</cp:revision>
  <dcterms:created xsi:type="dcterms:W3CDTF">2023-05-22T14:40:18Z</dcterms:created>
  <dcterms:modified xsi:type="dcterms:W3CDTF">2023-06-28T11:19:22Z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0x010100791785D8942D624EBC85FE3FA4840750</vt:lpwstr>
  </property>
  <property fmtid="{D5CDD505-2E9C-101B-9397-08002B2CF9AE}" pid="3" name="MediaServiceImageTags">
    <vt:lpwstr/>
  </property>
</Properties>
</file>

<file path=docProps/thumbnail.jpeg>
</file>